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58" r:id="rId3"/>
    <p:sldId id="259" r:id="rId4"/>
    <p:sldId id="261" r:id="rId5"/>
    <p:sldId id="262" r:id="rId6"/>
    <p:sldId id="263" r:id="rId7"/>
    <p:sldId id="264" r:id="rId8"/>
    <p:sldId id="265" r:id="rId9"/>
    <p:sldId id="266" r:id="rId10"/>
    <p:sldId id="267" r:id="rId11"/>
    <p:sldId id="268" r:id="rId12"/>
    <p:sldId id="275" r:id="rId13"/>
    <p:sldId id="270" r:id="rId14"/>
    <p:sldId id="271" r:id="rId15"/>
    <p:sldId id="272" r:id="rId16"/>
    <p:sldId id="274" r:id="rId17"/>
    <p:sldId id="27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Kiểu Trung bình 2 - Nhấn mạnh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Kiểu Trung bình 3 - Nhấn mạnh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1" d="100"/>
          <a:sy n="81" d="100"/>
        </p:scale>
        <p:origin x="-300" y="-8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p:cNvSpPr>
            <a:spLocks noGrp="1"/>
          </p:cNvSpPr>
          <p:nvPr>
            <p:ph type="ctrTitle"/>
          </p:nvPr>
        </p:nvSpPr>
        <p:spPr>
          <a:xfrm>
            <a:off x="1524000" y="1122363"/>
            <a:ext cx="9144000" cy="2387600"/>
          </a:xfrm>
        </p:spPr>
        <p:txBody>
          <a:bodyPr anchor="b"/>
          <a:lstStyle>
            <a:lvl1pPr algn="ctr">
              <a:defRPr sz="6000"/>
            </a:lvl1pPr>
          </a:lstStyle>
          <a:p>
            <a:r>
              <a:rPr lang="vi-VN" smtClean="0"/>
              <a:t>Bấm để sửa kiểu tiêu đề Bản cái</a:t>
            </a:r>
            <a:endParaRPr lang="vi-VN"/>
          </a:p>
        </p:txBody>
      </p:sp>
      <p:sp>
        <p:nvSpPr>
          <p:cNvPr id="3" name="Tiêu đề phụ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smtClean="0"/>
              <a:t>Bấm &amp; sửa kiểu phụ đề của Bản chính</a:t>
            </a:r>
            <a:endParaRPr lang="vi-VN"/>
          </a:p>
        </p:txBody>
      </p:sp>
      <p:sp>
        <p:nvSpPr>
          <p:cNvPr id="4" name="Chỗ dành sẵn cho Ngày tháng 3"/>
          <p:cNvSpPr>
            <a:spLocks noGrp="1"/>
          </p:cNvSpPr>
          <p:nvPr>
            <p:ph type="dt" sz="half" idx="10"/>
          </p:nvPr>
        </p:nvSpPr>
        <p:spPr/>
        <p:txBody>
          <a:bodyPr/>
          <a:lstStyle/>
          <a:p>
            <a:fld id="{634A0AEE-3F5D-4363-A050-ECBE5F214D23}" type="datetimeFigureOut">
              <a:rPr lang="vi-VN" smtClean="0"/>
              <a:pPr/>
              <a:t>18/01/2018</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hiệu Bản chiếu 5"/>
          <p:cNvSpPr>
            <a:spLocks noGrp="1"/>
          </p:cNvSpPr>
          <p:nvPr>
            <p:ph type="sldNum" sz="quarter" idx="12"/>
          </p:nvPr>
        </p:nvSpPr>
        <p:spPr/>
        <p:txBody>
          <a:bodyPr/>
          <a:lstStyle/>
          <a:p>
            <a:fld id="{5B78D97B-3DBC-41FA-8E7D-6ED01CC7447D}" type="slidenum">
              <a:rPr lang="vi-VN" smtClean="0"/>
              <a:pPr/>
              <a:t>‹#›</a:t>
            </a:fld>
            <a:endParaRPr lang="vi-VN"/>
          </a:p>
        </p:txBody>
      </p:sp>
    </p:spTree>
    <p:extLst>
      <p:ext uri="{BB962C8B-B14F-4D97-AF65-F5344CB8AC3E}">
        <p14:creationId xmlns:p14="http://schemas.microsoft.com/office/powerpoint/2010/main" val="3774333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ề và Văn bản Dọc">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vi-VN" smtClean="0"/>
              <a:t>Bấm để sửa kiểu tiêu đề Bản cái</a:t>
            </a:r>
            <a:endParaRPr lang="vi-VN"/>
          </a:p>
        </p:txBody>
      </p:sp>
      <p:sp>
        <p:nvSpPr>
          <p:cNvPr id="3" name="Chỗ dành sẵn cho Văn bản Dọc 2"/>
          <p:cNvSpPr>
            <a:spLocks noGrp="1"/>
          </p:cNvSpPr>
          <p:nvPr>
            <p:ph type="body" orient="vert" idx="1"/>
          </p:nvPr>
        </p:nvSpPr>
        <p:spPr/>
        <p:txBody>
          <a:bodyPr vert="eaVert"/>
          <a:lstStyle/>
          <a:p>
            <a:pPr lvl="0"/>
            <a:r>
              <a:rPr lang="vi-VN" smtClean="0"/>
              <a:t>Bấm để sửa kiểu văn bản Bản cái</a:t>
            </a:r>
          </a:p>
          <a:p>
            <a:pPr lvl="1"/>
            <a:r>
              <a:rPr lang="vi-VN" smtClean="0"/>
              <a:t>Mức hai</a:t>
            </a:r>
          </a:p>
          <a:p>
            <a:pPr lvl="2"/>
            <a:r>
              <a:rPr lang="vi-VN" smtClean="0"/>
              <a:t>Mức ba</a:t>
            </a:r>
          </a:p>
          <a:p>
            <a:pPr lvl="3"/>
            <a:r>
              <a:rPr lang="vi-VN" smtClean="0"/>
              <a:t>Mức bốn</a:t>
            </a:r>
          </a:p>
          <a:p>
            <a:pPr lvl="4"/>
            <a:r>
              <a:rPr lang="vi-VN" smtClean="0"/>
              <a:t>Mức năm</a:t>
            </a:r>
            <a:endParaRPr lang="vi-VN"/>
          </a:p>
        </p:txBody>
      </p:sp>
      <p:sp>
        <p:nvSpPr>
          <p:cNvPr id="4" name="Chỗ dành sẵn cho Ngày tháng 3"/>
          <p:cNvSpPr>
            <a:spLocks noGrp="1"/>
          </p:cNvSpPr>
          <p:nvPr>
            <p:ph type="dt" sz="half" idx="10"/>
          </p:nvPr>
        </p:nvSpPr>
        <p:spPr/>
        <p:txBody>
          <a:bodyPr/>
          <a:lstStyle/>
          <a:p>
            <a:fld id="{634A0AEE-3F5D-4363-A050-ECBE5F214D23}" type="datetimeFigureOut">
              <a:rPr lang="vi-VN" smtClean="0"/>
              <a:pPr/>
              <a:t>18/01/2018</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hiệu Bản chiếu 5"/>
          <p:cNvSpPr>
            <a:spLocks noGrp="1"/>
          </p:cNvSpPr>
          <p:nvPr>
            <p:ph type="sldNum" sz="quarter" idx="12"/>
          </p:nvPr>
        </p:nvSpPr>
        <p:spPr/>
        <p:txBody>
          <a:bodyPr/>
          <a:lstStyle/>
          <a:p>
            <a:fld id="{5B78D97B-3DBC-41FA-8E7D-6ED01CC7447D}" type="slidenum">
              <a:rPr lang="vi-VN" smtClean="0"/>
              <a:pPr/>
              <a:t>‹#›</a:t>
            </a:fld>
            <a:endParaRPr lang="vi-VN"/>
          </a:p>
        </p:txBody>
      </p:sp>
    </p:spTree>
    <p:extLst>
      <p:ext uri="{BB962C8B-B14F-4D97-AF65-F5344CB8AC3E}">
        <p14:creationId xmlns:p14="http://schemas.microsoft.com/office/powerpoint/2010/main" val="1688366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ề Dọc và Văn bản">
    <p:spTree>
      <p:nvGrpSpPr>
        <p:cNvPr id="1" name=""/>
        <p:cNvGrpSpPr/>
        <p:nvPr/>
      </p:nvGrpSpPr>
      <p:grpSpPr>
        <a:xfrm>
          <a:off x="0" y="0"/>
          <a:ext cx="0" cy="0"/>
          <a:chOff x="0" y="0"/>
          <a:chExt cx="0" cy="0"/>
        </a:xfrm>
      </p:grpSpPr>
      <p:sp>
        <p:nvSpPr>
          <p:cNvPr id="2" name="Tiêu đề Dọc 1"/>
          <p:cNvSpPr>
            <a:spLocks noGrp="1"/>
          </p:cNvSpPr>
          <p:nvPr>
            <p:ph type="title" orient="vert"/>
          </p:nvPr>
        </p:nvSpPr>
        <p:spPr>
          <a:xfrm>
            <a:off x="8724900" y="365125"/>
            <a:ext cx="2628900" cy="5811838"/>
          </a:xfrm>
        </p:spPr>
        <p:txBody>
          <a:bodyPr vert="eaVert"/>
          <a:lstStyle/>
          <a:p>
            <a:r>
              <a:rPr lang="vi-VN" smtClean="0"/>
              <a:t>Bấm để sửa kiểu tiêu đề Bản cái</a:t>
            </a:r>
            <a:endParaRPr lang="vi-VN"/>
          </a:p>
        </p:txBody>
      </p:sp>
      <p:sp>
        <p:nvSpPr>
          <p:cNvPr id="3" name="Chỗ dành sẵn cho Văn bản Dọc 2"/>
          <p:cNvSpPr>
            <a:spLocks noGrp="1"/>
          </p:cNvSpPr>
          <p:nvPr>
            <p:ph type="body" orient="vert" idx="1"/>
          </p:nvPr>
        </p:nvSpPr>
        <p:spPr>
          <a:xfrm>
            <a:off x="838200" y="365125"/>
            <a:ext cx="7734300" cy="5811838"/>
          </a:xfrm>
        </p:spPr>
        <p:txBody>
          <a:bodyPr vert="eaVert"/>
          <a:lstStyle/>
          <a:p>
            <a:pPr lvl="0"/>
            <a:r>
              <a:rPr lang="vi-VN" smtClean="0"/>
              <a:t>Bấm để sửa kiểu văn bản Bản cái</a:t>
            </a:r>
          </a:p>
          <a:p>
            <a:pPr lvl="1"/>
            <a:r>
              <a:rPr lang="vi-VN" smtClean="0"/>
              <a:t>Mức hai</a:t>
            </a:r>
          </a:p>
          <a:p>
            <a:pPr lvl="2"/>
            <a:r>
              <a:rPr lang="vi-VN" smtClean="0"/>
              <a:t>Mức ba</a:t>
            </a:r>
          </a:p>
          <a:p>
            <a:pPr lvl="3"/>
            <a:r>
              <a:rPr lang="vi-VN" smtClean="0"/>
              <a:t>Mức bốn</a:t>
            </a:r>
          </a:p>
          <a:p>
            <a:pPr lvl="4"/>
            <a:r>
              <a:rPr lang="vi-VN" smtClean="0"/>
              <a:t>Mức năm</a:t>
            </a:r>
            <a:endParaRPr lang="vi-VN"/>
          </a:p>
        </p:txBody>
      </p:sp>
      <p:sp>
        <p:nvSpPr>
          <p:cNvPr id="4" name="Chỗ dành sẵn cho Ngày tháng 3"/>
          <p:cNvSpPr>
            <a:spLocks noGrp="1"/>
          </p:cNvSpPr>
          <p:nvPr>
            <p:ph type="dt" sz="half" idx="10"/>
          </p:nvPr>
        </p:nvSpPr>
        <p:spPr/>
        <p:txBody>
          <a:bodyPr/>
          <a:lstStyle/>
          <a:p>
            <a:fld id="{634A0AEE-3F5D-4363-A050-ECBE5F214D23}" type="datetimeFigureOut">
              <a:rPr lang="vi-VN" smtClean="0"/>
              <a:pPr/>
              <a:t>18/01/2018</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hiệu Bản chiếu 5"/>
          <p:cNvSpPr>
            <a:spLocks noGrp="1"/>
          </p:cNvSpPr>
          <p:nvPr>
            <p:ph type="sldNum" sz="quarter" idx="12"/>
          </p:nvPr>
        </p:nvSpPr>
        <p:spPr/>
        <p:txBody>
          <a:bodyPr/>
          <a:lstStyle/>
          <a:p>
            <a:fld id="{5B78D97B-3DBC-41FA-8E7D-6ED01CC7447D}" type="slidenum">
              <a:rPr lang="vi-VN" smtClean="0"/>
              <a:pPr/>
              <a:t>‹#›</a:t>
            </a:fld>
            <a:endParaRPr lang="vi-VN"/>
          </a:p>
        </p:txBody>
      </p:sp>
    </p:spTree>
    <p:extLst>
      <p:ext uri="{BB962C8B-B14F-4D97-AF65-F5344CB8AC3E}">
        <p14:creationId xmlns:p14="http://schemas.microsoft.com/office/powerpoint/2010/main" val="3990350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vi-VN" smtClean="0"/>
              <a:t>Bấm để sửa kiểu tiêu đề Bản cái</a:t>
            </a:r>
            <a:endParaRPr lang="vi-VN"/>
          </a:p>
        </p:txBody>
      </p:sp>
      <p:sp>
        <p:nvSpPr>
          <p:cNvPr id="3" name="Chỗ dành sẵn cho Nội dung 2"/>
          <p:cNvSpPr>
            <a:spLocks noGrp="1"/>
          </p:cNvSpPr>
          <p:nvPr>
            <p:ph idx="1"/>
          </p:nvPr>
        </p:nvSpPr>
        <p:spPr/>
        <p:txBody>
          <a:bodyPr/>
          <a:lstStyle/>
          <a:p>
            <a:pPr lvl="0"/>
            <a:r>
              <a:rPr lang="vi-VN" smtClean="0"/>
              <a:t>Bấm để sửa kiểu văn bản Bản cái</a:t>
            </a:r>
          </a:p>
          <a:p>
            <a:pPr lvl="1"/>
            <a:r>
              <a:rPr lang="vi-VN" smtClean="0"/>
              <a:t>Mức hai</a:t>
            </a:r>
          </a:p>
          <a:p>
            <a:pPr lvl="2"/>
            <a:r>
              <a:rPr lang="vi-VN" smtClean="0"/>
              <a:t>Mức ba</a:t>
            </a:r>
          </a:p>
          <a:p>
            <a:pPr lvl="3"/>
            <a:r>
              <a:rPr lang="vi-VN" smtClean="0"/>
              <a:t>Mức bốn</a:t>
            </a:r>
          </a:p>
          <a:p>
            <a:pPr lvl="4"/>
            <a:r>
              <a:rPr lang="vi-VN" smtClean="0"/>
              <a:t>Mức năm</a:t>
            </a:r>
            <a:endParaRPr lang="vi-VN"/>
          </a:p>
        </p:txBody>
      </p:sp>
      <p:sp>
        <p:nvSpPr>
          <p:cNvPr id="4" name="Chỗ dành sẵn cho Ngày tháng 3"/>
          <p:cNvSpPr>
            <a:spLocks noGrp="1"/>
          </p:cNvSpPr>
          <p:nvPr>
            <p:ph type="dt" sz="half" idx="10"/>
          </p:nvPr>
        </p:nvSpPr>
        <p:spPr/>
        <p:txBody>
          <a:bodyPr/>
          <a:lstStyle/>
          <a:p>
            <a:fld id="{634A0AEE-3F5D-4363-A050-ECBE5F214D23}" type="datetimeFigureOut">
              <a:rPr lang="vi-VN" smtClean="0"/>
              <a:pPr/>
              <a:t>18/01/2018</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hiệu Bản chiếu 5"/>
          <p:cNvSpPr>
            <a:spLocks noGrp="1"/>
          </p:cNvSpPr>
          <p:nvPr>
            <p:ph type="sldNum" sz="quarter" idx="12"/>
          </p:nvPr>
        </p:nvSpPr>
        <p:spPr/>
        <p:txBody>
          <a:bodyPr/>
          <a:lstStyle/>
          <a:p>
            <a:fld id="{5B78D97B-3DBC-41FA-8E7D-6ED01CC7447D}" type="slidenum">
              <a:rPr lang="vi-VN" smtClean="0"/>
              <a:pPr/>
              <a:t>‹#›</a:t>
            </a:fld>
            <a:endParaRPr lang="vi-VN"/>
          </a:p>
        </p:txBody>
      </p:sp>
    </p:spTree>
    <p:extLst>
      <p:ext uri="{BB962C8B-B14F-4D97-AF65-F5344CB8AC3E}">
        <p14:creationId xmlns:p14="http://schemas.microsoft.com/office/powerpoint/2010/main" val="368425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p:cNvSpPr>
            <a:spLocks noGrp="1"/>
          </p:cNvSpPr>
          <p:nvPr>
            <p:ph type="title"/>
          </p:nvPr>
        </p:nvSpPr>
        <p:spPr>
          <a:xfrm>
            <a:off x="831850" y="1709738"/>
            <a:ext cx="10515600" cy="2852737"/>
          </a:xfrm>
        </p:spPr>
        <p:txBody>
          <a:bodyPr anchor="b"/>
          <a:lstStyle>
            <a:lvl1pPr>
              <a:defRPr sz="6000"/>
            </a:lvl1pPr>
          </a:lstStyle>
          <a:p>
            <a:r>
              <a:rPr lang="vi-VN" smtClean="0"/>
              <a:t>Bấm để sửa kiểu tiêu đề Bản cái</a:t>
            </a:r>
            <a:endParaRPr lang="vi-VN"/>
          </a:p>
        </p:txBody>
      </p:sp>
      <p:sp>
        <p:nvSpPr>
          <p:cNvPr id="3" name="Chỗ dành sẵn cho Văn bản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smtClean="0"/>
              <a:t>Bấm để sửa kiểu văn bản Bản cái</a:t>
            </a:r>
          </a:p>
        </p:txBody>
      </p:sp>
      <p:sp>
        <p:nvSpPr>
          <p:cNvPr id="4" name="Chỗ dành sẵn cho Ngày tháng 3"/>
          <p:cNvSpPr>
            <a:spLocks noGrp="1"/>
          </p:cNvSpPr>
          <p:nvPr>
            <p:ph type="dt" sz="half" idx="10"/>
          </p:nvPr>
        </p:nvSpPr>
        <p:spPr/>
        <p:txBody>
          <a:bodyPr/>
          <a:lstStyle/>
          <a:p>
            <a:fld id="{634A0AEE-3F5D-4363-A050-ECBE5F214D23}" type="datetimeFigureOut">
              <a:rPr lang="vi-VN" smtClean="0"/>
              <a:pPr/>
              <a:t>18/01/2018</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hiệu Bản chiếu 5"/>
          <p:cNvSpPr>
            <a:spLocks noGrp="1"/>
          </p:cNvSpPr>
          <p:nvPr>
            <p:ph type="sldNum" sz="quarter" idx="12"/>
          </p:nvPr>
        </p:nvSpPr>
        <p:spPr/>
        <p:txBody>
          <a:bodyPr/>
          <a:lstStyle/>
          <a:p>
            <a:fld id="{5B78D97B-3DBC-41FA-8E7D-6ED01CC7447D}" type="slidenum">
              <a:rPr lang="vi-VN" smtClean="0"/>
              <a:pPr/>
              <a:t>‹#›</a:t>
            </a:fld>
            <a:endParaRPr lang="vi-VN"/>
          </a:p>
        </p:txBody>
      </p:sp>
    </p:spTree>
    <p:extLst>
      <p:ext uri="{BB962C8B-B14F-4D97-AF65-F5344CB8AC3E}">
        <p14:creationId xmlns:p14="http://schemas.microsoft.com/office/powerpoint/2010/main" val="592341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vi-VN" smtClean="0"/>
              <a:t>Bấm để sửa kiểu tiêu đề Bản cái</a:t>
            </a:r>
            <a:endParaRPr lang="vi-VN"/>
          </a:p>
        </p:txBody>
      </p:sp>
      <p:sp>
        <p:nvSpPr>
          <p:cNvPr id="3" name="Chỗ dành sẵn cho Nội dung 2"/>
          <p:cNvSpPr>
            <a:spLocks noGrp="1"/>
          </p:cNvSpPr>
          <p:nvPr>
            <p:ph sz="half" idx="1"/>
          </p:nvPr>
        </p:nvSpPr>
        <p:spPr>
          <a:xfrm>
            <a:off x="838200" y="1825625"/>
            <a:ext cx="5181600" cy="4351338"/>
          </a:xfrm>
        </p:spPr>
        <p:txBody>
          <a:bodyPr/>
          <a:lstStyle/>
          <a:p>
            <a:pPr lvl="0"/>
            <a:r>
              <a:rPr lang="vi-VN" smtClean="0"/>
              <a:t>Bấm để sửa kiểu văn bản Bản cái</a:t>
            </a:r>
          </a:p>
          <a:p>
            <a:pPr lvl="1"/>
            <a:r>
              <a:rPr lang="vi-VN" smtClean="0"/>
              <a:t>Mức hai</a:t>
            </a:r>
          </a:p>
          <a:p>
            <a:pPr lvl="2"/>
            <a:r>
              <a:rPr lang="vi-VN" smtClean="0"/>
              <a:t>Mức ba</a:t>
            </a:r>
          </a:p>
          <a:p>
            <a:pPr lvl="3"/>
            <a:r>
              <a:rPr lang="vi-VN" smtClean="0"/>
              <a:t>Mức bốn</a:t>
            </a:r>
          </a:p>
          <a:p>
            <a:pPr lvl="4"/>
            <a:r>
              <a:rPr lang="vi-VN" smtClean="0"/>
              <a:t>Mức năm</a:t>
            </a:r>
            <a:endParaRPr lang="vi-VN"/>
          </a:p>
        </p:txBody>
      </p:sp>
      <p:sp>
        <p:nvSpPr>
          <p:cNvPr id="4" name="Chỗ dành sẵn cho Nội dung 3"/>
          <p:cNvSpPr>
            <a:spLocks noGrp="1"/>
          </p:cNvSpPr>
          <p:nvPr>
            <p:ph sz="half" idx="2"/>
          </p:nvPr>
        </p:nvSpPr>
        <p:spPr>
          <a:xfrm>
            <a:off x="6172200" y="1825625"/>
            <a:ext cx="5181600" cy="4351338"/>
          </a:xfrm>
        </p:spPr>
        <p:txBody>
          <a:bodyPr/>
          <a:lstStyle/>
          <a:p>
            <a:pPr lvl="0"/>
            <a:r>
              <a:rPr lang="vi-VN" smtClean="0"/>
              <a:t>Bấm để sửa kiểu văn bản Bản cái</a:t>
            </a:r>
          </a:p>
          <a:p>
            <a:pPr lvl="1"/>
            <a:r>
              <a:rPr lang="vi-VN" smtClean="0"/>
              <a:t>Mức hai</a:t>
            </a:r>
          </a:p>
          <a:p>
            <a:pPr lvl="2"/>
            <a:r>
              <a:rPr lang="vi-VN" smtClean="0"/>
              <a:t>Mức ba</a:t>
            </a:r>
          </a:p>
          <a:p>
            <a:pPr lvl="3"/>
            <a:r>
              <a:rPr lang="vi-VN" smtClean="0"/>
              <a:t>Mức bốn</a:t>
            </a:r>
          </a:p>
          <a:p>
            <a:pPr lvl="4"/>
            <a:r>
              <a:rPr lang="vi-VN" smtClean="0"/>
              <a:t>Mức năm</a:t>
            </a:r>
            <a:endParaRPr lang="vi-VN"/>
          </a:p>
        </p:txBody>
      </p:sp>
      <p:sp>
        <p:nvSpPr>
          <p:cNvPr id="5" name="Chỗ dành sẵn cho Ngày tháng 4"/>
          <p:cNvSpPr>
            <a:spLocks noGrp="1"/>
          </p:cNvSpPr>
          <p:nvPr>
            <p:ph type="dt" sz="half" idx="10"/>
          </p:nvPr>
        </p:nvSpPr>
        <p:spPr/>
        <p:txBody>
          <a:bodyPr/>
          <a:lstStyle/>
          <a:p>
            <a:fld id="{634A0AEE-3F5D-4363-A050-ECBE5F214D23}" type="datetimeFigureOut">
              <a:rPr lang="vi-VN" smtClean="0"/>
              <a:pPr/>
              <a:t>18/01/2018</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hiệu Bản chiếu 6"/>
          <p:cNvSpPr>
            <a:spLocks noGrp="1"/>
          </p:cNvSpPr>
          <p:nvPr>
            <p:ph type="sldNum" sz="quarter" idx="12"/>
          </p:nvPr>
        </p:nvSpPr>
        <p:spPr/>
        <p:txBody>
          <a:bodyPr/>
          <a:lstStyle/>
          <a:p>
            <a:fld id="{5B78D97B-3DBC-41FA-8E7D-6ED01CC7447D}" type="slidenum">
              <a:rPr lang="vi-VN" smtClean="0"/>
              <a:pPr/>
              <a:t>‹#›</a:t>
            </a:fld>
            <a:endParaRPr lang="vi-VN"/>
          </a:p>
        </p:txBody>
      </p:sp>
    </p:spTree>
    <p:extLst>
      <p:ext uri="{BB962C8B-B14F-4D97-AF65-F5344CB8AC3E}">
        <p14:creationId xmlns:p14="http://schemas.microsoft.com/office/powerpoint/2010/main" val="668883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p:cNvSpPr>
            <a:spLocks noGrp="1"/>
          </p:cNvSpPr>
          <p:nvPr>
            <p:ph type="title"/>
          </p:nvPr>
        </p:nvSpPr>
        <p:spPr>
          <a:xfrm>
            <a:off x="839788" y="365125"/>
            <a:ext cx="10515600" cy="1325563"/>
          </a:xfrm>
        </p:spPr>
        <p:txBody>
          <a:bodyPr/>
          <a:lstStyle/>
          <a:p>
            <a:r>
              <a:rPr lang="vi-VN" smtClean="0"/>
              <a:t>Bấm để sửa kiểu tiêu đề Bản cái</a:t>
            </a:r>
            <a:endParaRPr lang="vi-VN"/>
          </a:p>
        </p:txBody>
      </p:sp>
      <p:sp>
        <p:nvSpPr>
          <p:cNvPr id="3" name="Chỗ dành sẵn cho Văn bản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để sửa kiểu văn bản Bản cái</a:t>
            </a:r>
          </a:p>
        </p:txBody>
      </p:sp>
      <p:sp>
        <p:nvSpPr>
          <p:cNvPr id="4" name="Chỗ dành sẵn cho Nội dung 3"/>
          <p:cNvSpPr>
            <a:spLocks noGrp="1"/>
          </p:cNvSpPr>
          <p:nvPr>
            <p:ph sz="half" idx="2"/>
          </p:nvPr>
        </p:nvSpPr>
        <p:spPr>
          <a:xfrm>
            <a:off x="839788" y="2505075"/>
            <a:ext cx="5157787" cy="3684588"/>
          </a:xfrm>
        </p:spPr>
        <p:txBody>
          <a:bodyPr/>
          <a:lstStyle/>
          <a:p>
            <a:pPr lvl="0"/>
            <a:r>
              <a:rPr lang="vi-VN" smtClean="0"/>
              <a:t>Bấm để sửa kiểu văn bản Bản cái</a:t>
            </a:r>
          </a:p>
          <a:p>
            <a:pPr lvl="1"/>
            <a:r>
              <a:rPr lang="vi-VN" smtClean="0"/>
              <a:t>Mức hai</a:t>
            </a:r>
          </a:p>
          <a:p>
            <a:pPr lvl="2"/>
            <a:r>
              <a:rPr lang="vi-VN" smtClean="0"/>
              <a:t>Mức ba</a:t>
            </a:r>
          </a:p>
          <a:p>
            <a:pPr lvl="3"/>
            <a:r>
              <a:rPr lang="vi-VN" smtClean="0"/>
              <a:t>Mức bốn</a:t>
            </a:r>
          </a:p>
          <a:p>
            <a:pPr lvl="4"/>
            <a:r>
              <a:rPr lang="vi-VN" smtClean="0"/>
              <a:t>Mức năm</a:t>
            </a:r>
            <a:endParaRPr lang="vi-VN"/>
          </a:p>
        </p:txBody>
      </p:sp>
      <p:sp>
        <p:nvSpPr>
          <p:cNvPr id="5" name="Chỗ dành sẵn cho Văn bản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để sửa kiểu văn bản Bản cái</a:t>
            </a:r>
          </a:p>
        </p:txBody>
      </p:sp>
      <p:sp>
        <p:nvSpPr>
          <p:cNvPr id="6" name="Chỗ dành sẵn cho Nội dung 5"/>
          <p:cNvSpPr>
            <a:spLocks noGrp="1"/>
          </p:cNvSpPr>
          <p:nvPr>
            <p:ph sz="quarter" idx="4"/>
          </p:nvPr>
        </p:nvSpPr>
        <p:spPr>
          <a:xfrm>
            <a:off x="6172200" y="2505075"/>
            <a:ext cx="5183188" cy="3684588"/>
          </a:xfrm>
        </p:spPr>
        <p:txBody>
          <a:bodyPr/>
          <a:lstStyle/>
          <a:p>
            <a:pPr lvl="0"/>
            <a:r>
              <a:rPr lang="vi-VN" smtClean="0"/>
              <a:t>Bấm để sửa kiểu văn bản Bản cái</a:t>
            </a:r>
          </a:p>
          <a:p>
            <a:pPr lvl="1"/>
            <a:r>
              <a:rPr lang="vi-VN" smtClean="0"/>
              <a:t>Mức hai</a:t>
            </a:r>
          </a:p>
          <a:p>
            <a:pPr lvl="2"/>
            <a:r>
              <a:rPr lang="vi-VN" smtClean="0"/>
              <a:t>Mức ba</a:t>
            </a:r>
          </a:p>
          <a:p>
            <a:pPr lvl="3"/>
            <a:r>
              <a:rPr lang="vi-VN" smtClean="0"/>
              <a:t>Mức bốn</a:t>
            </a:r>
          </a:p>
          <a:p>
            <a:pPr lvl="4"/>
            <a:r>
              <a:rPr lang="vi-VN" smtClean="0"/>
              <a:t>Mức năm</a:t>
            </a:r>
            <a:endParaRPr lang="vi-VN"/>
          </a:p>
        </p:txBody>
      </p:sp>
      <p:sp>
        <p:nvSpPr>
          <p:cNvPr id="7" name="Chỗ dành sẵn cho Ngày tháng 6"/>
          <p:cNvSpPr>
            <a:spLocks noGrp="1"/>
          </p:cNvSpPr>
          <p:nvPr>
            <p:ph type="dt" sz="half" idx="10"/>
          </p:nvPr>
        </p:nvSpPr>
        <p:spPr/>
        <p:txBody>
          <a:bodyPr/>
          <a:lstStyle/>
          <a:p>
            <a:fld id="{634A0AEE-3F5D-4363-A050-ECBE5F214D23}" type="datetimeFigureOut">
              <a:rPr lang="vi-VN" smtClean="0"/>
              <a:pPr/>
              <a:t>18/01/2018</a:t>
            </a:fld>
            <a:endParaRPr lang="vi-VN"/>
          </a:p>
        </p:txBody>
      </p:sp>
      <p:sp>
        <p:nvSpPr>
          <p:cNvPr id="8" name="Chỗ dành sẵn cho Chân trang 7"/>
          <p:cNvSpPr>
            <a:spLocks noGrp="1"/>
          </p:cNvSpPr>
          <p:nvPr>
            <p:ph type="ftr" sz="quarter" idx="11"/>
          </p:nvPr>
        </p:nvSpPr>
        <p:spPr/>
        <p:txBody>
          <a:bodyPr/>
          <a:lstStyle/>
          <a:p>
            <a:endParaRPr lang="vi-VN"/>
          </a:p>
        </p:txBody>
      </p:sp>
      <p:sp>
        <p:nvSpPr>
          <p:cNvPr id="9" name="Chỗ dành sẵn cho Số hiệu Bản chiếu 8"/>
          <p:cNvSpPr>
            <a:spLocks noGrp="1"/>
          </p:cNvSpPr>
          <p:nvPr>
            <p:ph type="sldNum" sz="quarter" idx="12"/>
          </p:nvPr>
        </p:nvSpPr>
        <p:spPr/>
        <p:txBody>
          <a:bodyPr/>
          <a:lstStyle/>
          <a:p>
            <a:fld id="{5B78D97B-3DBC-41FA-8E7D-6ED01CC7447D}" type="slidenum">
              <a:rPr lang="vi-VN" smtClean="0"/>
              <a:pPr/>
              <a:t>‹#›</a:t>
            </a:fld>
            <a:endParaRPr lang="vi-VN"/>
          </a:p>
        </p:txBody>
      </p:sp>
    </p:spTree>
    <p:extLst>
      <p:ext uri="{BB962C8B-B14F-4D97-AF65-F5344CB8AC3E}">
        <p14:creationId xmlns:p14="http://schemas.microsoft.com/office/powerpoint/2010/main" val="2146709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vi-VN" smtClean="0"/>
              <a:t>Bấm để sửa kiểu tiêu đề Bản cái</a:t>
            </a:r>
            <a:endParaRPr lang="vi-VN"/>
          </a:p>
        </p:txBody>
      </p:sp>
      <p:sp>
        <p:nvSpPr>
          <p:cNvPr id="3" name="Chỗ dành sẵn cho Ngày tháng 2"/>
          <p:cNvSpPr>
            <a:spLocks noGrp="1"/>
          </p:cNvSpPr>
          <p:nvPr>
            <p:ph type="dt" sz="half" idx="10"/>
          </p:nvPr>
        </p:nvSpPr>
        <p:spPr/>
        <p:txBody>
          <a:bodyPr/>
          <a:lstStyle/>
          <a:p>
            <a:fld id="{634A0AEE-3F5D-4363-A050-ECBE5F214D23}" type="datetimeFigureOut">
              <a:rPr lang="vi-VN" smtClean="0"/>
              <a:pPr/>
              <a:t>18/01/2018</a:t>
            </a:fld>
            <a:endParaRPr lang="vi-VN"/>
          </a:p>
        </p:txBody>
      </p:sp>
      <p:sp>
        <p:nvSpPr>
          <p:cNvPr id="4" name="Chỗ dành sẵn cho Chân trang 3"/>
          <p:cNvSpPr>
            <a:spLocks noGrp="1"/>
          </p:cNvSpPr>
          <p:nvPr>
            <p:ph type="ftr" sz="quarter" idx="11"/>
          </p:nvPr>
        </p:nvSpPr>
        <p:spPr/>
        <p:txBody>
          <a:bodyPr/>
          <a:lstStyle/>
          <a:p>
            <a:endParaRPr lang="vi-VN"/>
          </a:p>
        </p:txBody>
      </p:sp>
      <p:sp>
        <p:nvSpPr>
          <p:cNvPr id="5" name="Chỗ dành sẵn cho Số hiệu Bản chiếu 4"/>
          <p:cNvSpPr>
            <a:spLocks noGrp="1"/>
          </p:cNvSpPr>
          <p:nvPr>
            <p:ph type="sldNum" sz="quarter" idx="12"/>
          </p:nvPr>
        </p:nvSpPr>
        <p:spPr/>
        <p:txBody>
          <a:bodyPr/>
          <a:lstStyle/>
          <a:p>
            <a:fld id="{5B78D97B-3DBC-41FA-8E7D-6ED01CC7447D}" type="slidenum">
              <a:rPr lang="vi-VN" smtClean="0"/>
              <a:pPr/>
              <a:t>‹#›</a:t>
            </a:fld>
            <a:endParaRPr lang="vi-VN"/>
          </a:p>
        </p:txBody>
      </p:sp>
    </p:spTree>
    <p:extLst>
      <p:ext uri="{BB962C8B-B14F-4D97-AF65-F5344CB8AC3E}">
        <p14:creationId xmlns:p14="http://schemas.microsoft.com/office/powerpoint/2010/main" val="3340464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p:cNvSpPr>
            <a:spLocks noGrp="1"/>
          </p:cNvSpPr>
          <p:nvPr>
            <p:ph type="dt" sz="half" idx="10"/>
          </p:nvPr>
        </p:nvSpPr>
        <p:spPr/>
        <p:txBody>
          <a:bodyPr/>
          <a:lstStyle/>
          <a:p>
            <a:fld id="{634A0AEE-3F5D-4363-A050-ECBE5F214D23}" type="datetimeFigureOut">
              <a:rPr lang="vi-VN" smtClean="0"/>
              <a:pPr/>
              <a:t>18/01/2018</a:t>
            </a:fld>
            <a:endParaRPr lang="vi-VN"/>
          </a:p>
        </p:txBody>
      </p:sp>
      <p:sp>
        <p:nvSpPr>
          <p:cNvPr id="3" name="Chỗ dành sẵn cho Chân trang 2"/>
          <p:cNvSpPr>
            <a:spLocks noGrp="1"/>
          </p:cNvSpPr>
          <p:nvPr>
            <p:ph type="ftr" sz="quarter" idx="11"/>
          </p:nvPr>
        </p:nvSpPr>
        <p:spPr/>
        <p:txBody>
          <a:bodyPr/>
          <a:lstStyle/>
          <a:p>
            <a:endParaRPr lang="vi-VN"/>
          </a:p>
        </p:txBody>
      </p:sp>
      <p:sp>
        <p:nvSpPr>
          <p:cNvPr id="4" name="Chỗ dành sẵn cho Số hiệu Bản chiếu 3"/>
          <p:cNvSpPr>
            <a:spLocks noGrp="1"/>
          </p:cNvSpPr>
          <p:nvPr>
            <p:ph type="sldNum" sz="quarter" idx="12"/>
          </p:nvPr>
        </p:nvSpPr>
        <p:spPr/>
        <p:txBody>
          <a:bodyPr/>
          <a:lstStyle/>
          <a:p>
            <a:fld id="{5B78D97B-3DBC-41FA-8E7D-6ED01CC7447D}" type="slidenum">
              <a:rPr lang="vi-VN" smtClean="0"/>
              <a:pPr/>
              <a:t>‹#›</a:t>
            </a:fld>
            <a:endParaRPr lang="vi-VN"/>
          </a:p>
        </p:txBody>
      </p:sp>
    </p:spTree>
    <p:extLst>
      <p:ext uri="{BB962C8B-B14F-4D97-AF65-F5344CB8AC3E}">
        <p14:creationId xmlns:p14="http://schemas.microsoft.com/office/powerpoint/2010/main" val="2671714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839788" y="457200"/>
            <a:ext cx="3932237" cy="1600200"/>
          </a:xfrm>
        </p:spPr>
        <p:txBody>
          <a:bodyPr anchor="b"/>
          <a:lstStyle>
            <a:lvl1pPr>
              <a:defRPr sz="3200"/>
            </a:lvl1pPr>
          </a:lstStyle>
          <a:p>
            <a:r>
              <a:rPr lang="vi-VN" smtClean="0"/>
              <a:t>Bấm để sửa kiểu tiêu đề Bản cái</a:t>
            </a:r>
            <a:endParaRPr lang="vi-VN"/>
          </a:p>
        </p:txBody>
      </p:sp>
      <p:sp>
        <p:nvSpPr>
          <p:cNvPr id="3" name="Chỗ dành sẵn cho Nội dung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để sửa kiểu văn bản Bản cái</a:t>
            </a:r>
          </a:p>
          <a:p>
            <a:pPr lvl="1"/>
            <a:r>
              <a:rPr lang="vi-VN" smtClean="0"/>
              <a:t>Mức hai</a:t>
            </a:r>
          </a:p>
          <a:p>
            <a:pPr lvl="2"/>
            <a:r>
              <a:rPr lang="vi-VN" smtClean="0"/>
              <a:t>Mức ba</a:t>
            </a:r>
          </a:p>
          <a:p>
            <a:pPr lvl="3"/>
            <a:r>
              <a:rPr lang="vi-VN" smtClean="0"/>
              <a:t>Mức bốn</a:t>
            </a:r>
          </a:p>
          <a:p>
            <a:pPr lvl="4"/>
            <a:r>
              <a:rPr lang="vi-VN" smtClean="0"/>
              <a:t>Mức năm</a:t>
            </a:r>
            <a:endParaRPr lang="vi-VN"/>
          </a:p>
        </p:txBody>
      </p:sp>
      <p:sp>
        <p:nvSpPr>
          <p:cNvPr id="4" name="Chỗ dành sẵn cho Văn bản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smtClean="0"/>
              <a:t>Bấm để sửa kiểu văn bản Bản cái</a:t>
            </a:r>
          </a:p>
        </p:txBody>
      </p:sp>
      <p:sp>
        <p:nvSpPr>
          <p:cNvPr id="5" name="Chỗ dành sẵn cho Ngày tháng 4"/>
          <p:cNvSpPr>
            <a:spLocks noGrp="1"/>
          </p:cNvSpPr>
          <p:nvPr>
            <p:ph type="dt" sz="half" idx="10"/>
          </p:nvPr>
        </p:nvSpPr>
        <p:spPr/>
        <p:txBody>
          <a:bodyPr/>
          <a:lstStyle/>
          <a:p>
            <a:fld id="{634A0AEE-3F5D-4363-A050-ECBE5F214D23}" type="datetimeFigureOut">
              <a:rPr lang="vi-VN" smtClean="0"/>
              <a:pPr/>
              <a:t>18/01/2018</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hiệu Bản chiếu 6"/>
          <p:cNvSpPr>
            <a:spLocks noGrp="1"/>
          </p:cNvSpPr>
          <p:nvPr>
            <p:ph type="sldNum" sz="quarter" idx="12"/>
          </p:nvPr>
        </p:nvSpPr>
        <p:spPr/>
        <p:txBody>
          <a:bodyPr/>
          <a:lstStyle/>
          <a:p>
            <a:fld id="{5B78D97B-3DBC-41FA-8E7D-6ED01CC7447D}" type="slidenum">
              <a:rPr lang="vi-VN" smtClean="0"/>
              <a:pPr/>
              <a:t>‹#›</a:t>
            </a:fld>
            <a:endParaRPr lang="vi-VN"/>
          </a:p>
        </p:txBody>
      </p:sp>
    </p:spTree>
    <p:extLst>
      <p:ext uri="{BB962C8B-B14F-4D97-AF65-F5344CB8AC3E}">
        <p14:creationId xmlns:p14="http://schemas.microsoft.com/office/powerpoint/2010/main" val="322996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839788" y="457200"/>
            <a:ext cx="3932237" cy="1600200"/>
          </a:xfrm>
        </p:spPr>
        <p:txBody>
          <a:bodyPr anchor="b"/>
          <a:lstStyle>
            <a:lvl1pPr>
              <a:defRPr sz="3200"/>
            </a:lvl1pPr>
          </a:lstStyle>
          <a:p>
            <a:r>
              <a:rPr lang="vi-VN" smtClean="0"/>
              <a:t>Bấm để sửa kiểu tiêu đề Bản cái</a:t>
            </a:r>
            <a:endParaRPr lang="vi-VN"/>
          </a:p>
        </p:txBody>
      </p:sp>
      <p:sp>
        <p:nvSpPr>
          <p:cNvPr id="3" name="Chỗ dành sẵn cho Hình ảnh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smtClean="0"/>
              <a:t>Bấm để sửa kiểu văn bản Bản cái</a:t>
            </a:r>
          </a:p>
        </p:txBody>
      </p:sp>
      <p:sp>
        <p:nvSpPr>
          <p:cNvPr id="5" name="Chỗ dành sẵn cho Ngày tháng 4"/>
          <p:cNvSpPr>
            <a:spLocks noGrp="1"/>
          </p:cNvSpPr>
          <p:nvPr>
            <p:ph type="dt" sz="half" idx="10"/>
          </p:nvPr>
        </p:nvSpPr>
        <p:spPr/>
        <p:txBody>
          <a:bodyPr/>
          <a:lstStyle/>
          <a:p>
            <a:fld id="{634A0AEE-3F5D-4363-A050-ECBE5F214D23}" type="datetimeFigureOut">
              <a:rPr lang="vi-VN" smtClean="0"/>
              <a:pPr/>
              <a:t>18/01/2018</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hiệu Bản chiếu 6"/>
          <p:cNvSpPr>
            <a:spLocks noGrp="1"/>
          </p:cNvSpPr>
          <p:nvPr>
            <p:ph type="sldNum" sz="quarter" idx="12"/>
          </p:nvPr>
        </p:nvSpPr>
        <p:spPr/>
        <p:txBody>
          <a:bodyPr/>
          <a:lstStyle/>
          <a:p>
            <a:fld id="{5B78D97B-3DBC-41FA-8E7D-6ED01CC7447D}" type="slidenum">
              <a:rPr lang="vi-VN" smtClean="0"/>
              <a:pPr/>
              <a:t>‹#›</a:t>
            </a:fld>
            <a:endParaRPr lang="vi-VN"/>
          </a:p>
        </p:txBody>
      </p:sp>
    </p:spTree>
    <p:extLst>
      <p:ext uri="{BB962C8B-B14F-4D97-AF65-F5344CB8AC3E}">
        <p14:creationId xmlns:p14="http://schemas.microsoft.com/office/powerpoint/2010/main" val="3989367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smtClean="0"/>
              <a:t>Bấm để sửa kiểu tiêu đề Bản cái</a:t>
            </a:r>
            <a:endParaRPr lang="vi-VN"/>
          </a:p>
        </p:txBody>
      </p:sp>
      <p:sp>
        <p:nvSpPr>
          <p:cNvPr id="3" name="Chỗ dành sẵn cho Văn bản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smtClean="0"/>
              <a:t>Bấm để sửa kiểu văn bản Bản cái</a:t>
            </a:r>
          </a:p>
          <a:p>
            <a:pPr lvl="1"/>
            <a:r>
              <a:rPr lang="vi-VN" smtClean="0"/>
              <a:t>Mức hai</a:t>
            </a:r>
          </a:p>
          <a:p>
            <a:pPr lvl="2"/>
            <a:r>
              <a:rPr lang="vi-VN" smtClean="0"/>
              <a:t>Mức ba</a:t>
            </a:r>
          </a:p>
          <a:p>
            <a:pPr lvl="3"/>
            <a:r>
              <a:rPr lang="vi-VN" smtClean="0"/>
              <a:t>Mức bốn</a:t>
            </a:r>
          </a:p>
          <a:p>
            <a:pPr lvl="4"/>
            <a:r>
              <a:rPr lang="vi-VN" smtClean="0"/>
              <a:t>Mức năm</a:t>
            </a:r>
            <a:endParaRPr lang="vi-VN"/>
          </a:p>
        </p:txBody>
      </p:sp>
      <p:sp>
        <p:nvSpPr>
          <p:cNvPr id="4" name="Chỗ dành sẵn cho Ngày tháng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4A0AEE-3F5D-4363-A050-ECBE5F214D23}" type="datetimeFigureOut">
              <a:rPr lang="vi-VN" smtClean="0"/>
              <a:pPr/>
              <a:t>18/01/2018</a:t>
            </a:fld>
            <a:endParaRPr lang="vi-VN"/>
          </a:p>
        </p:txBody>
      </p:sp>
      <p:sp>
        <p:nvSpPr>
          <p:cNvPr id="5" name="Chỗ dành sẵn cho Chân trang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Chỗ dành sẵn cho Số hiệu Bản chiế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78D97B-3DBC-41FA-8E7D-6ED01CC7447D}" type="slidenum">
              <a:rPr lang="vi-VN" smtClean="0"/>
              <a:pPr/>
              <a:t>‹#›</a:t>
            </a:fld>
            <a:endParaRPr lang="vi-VN"/>
          </a:p>
        </p:txBody>
      </p:sp>
    </p:spTree>
    <p:extLst>
      <p:ext uri="{BB962C8B-B14F-4D97-AF65-F5344CB8AC3E}">
        <p14:creationId xmlns:p14="http://schemas.microsoft.com/office/powerpoint/2010/main" val="343851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wmf"/></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gif"/><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0800" y="1384301"/>
            <a:ext cx="122936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indent="-285750" eaLnBrk="0" hangingPunct="0">
              <a:spcBef>
                <a:spcPct val="20000"/>
              </a:spcBef>
              <a:buFont typeface="Arial" pitchFamily="34" charset="0"/>
              <a:buChar char="–"/>
              <a:defRPr sz="2800">
                <a:solidFill>
                  <a:schemeClr val="tx1"/>
                </a:solidFill>
                <a:latin typeface="Calibri" pitchFamily="34" charset="0"/>
              </a:defRPr>
            </a:lvl2pPr>
            <a:lvl3pPr indent="-228600" eaLnBrk="0" hangingPunct="0">
              <a:spcBef>
                <a:spcPct val="20000"/>
              </a:spcBef>
              <a:buFont typeface="Arial" pitchFamily="34" charset="0"/>
              <a:buChar char="•"/>
              <a:defRPr sz="2400">
                <a:solidFill>
                  <a:schemeClr val="tx1"/>
                </a:solidFill>
                <a:latin typeface="Calibri" pitchFamily="34" charset="0"/>
              </a:defRPr>
            </a:lvl3pPr>
            <a:lvl4pPr indent="-228600" eaLnBrk="0" hangingPunct="0">
              <a:spcBef>
                <a:spcPct val="20000"/>
              </a:spcBef>
              <a:buFont typeface="Arial" pitchFamily="34" charset="0"/>
              <a:buChar char="–"/>
              <a:defRPr sz="2000">
                <a:solidFill>
                  <a:schemeClr val="tx1"/>
                </a:solidFill>
                <a:latin typeface="Calibri" pitchFamily="34" charset="0"/>
              </a:defRPr>
            </a:lvl4pPr>
            <a:lvl5pPr indent="-228600" eaLnBrk="0" hangingPunct="0">
              <a:spcBef>
                <a:spcPct val="20000"/>
              </a:spcBef>
              <a:buFont typeface="Arial" pitchFamily="34" charset="0"/>
              <a:buChar char="»"/>
              <a:defRPr sz="2000">
                <a:solidFill>
                  <a:schemeClr val="tx1"/>
                </a:solidFill>
                <a:latin typeface="Calibri" pitchFamily="34" charset="0"/>
              </a:defRPr>
            </a:lvl5pPr>
            <a:lvl6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6000" b="1" dirty="0" err="1">
                <a:solidFill>
                  <a:srgbClr val="0000CC"/>
                </a:solidFill>
                <a:latin typeface="Times New Roman" pitchFamily="18" charset="0"/>
              </a:rPr>
              <a:t>Nhiệt</a:t>
            </a:r>
            <a:r>
              <a:rPr lang="en-US" altLang="en-US" sz="6000" b="1" dirty="0">
                <a:solidFill>
                  <a:srgbClr val="0000CC"/>
                </a:solidFill>
                <a:latin typeface="Times New Roman" pitchFamily="18" charset="0"/>
              </a:rPr>
              <a:t> </a:t>
            </a:r>
            <a:r>
              <a:rPr lang="en-US" altLang="en-US" sz="6000" b="1" dirty="0" err="1">
                <a:solidFill>
                  <a:srgbClr val="0000CC"/>
                </a:solidFill>
                <a:latin typeface="Times New Roman" pitchFamily="18" charset="0"/>
              </a:rPr>
              <a:t>liệt</a:t>
            </a:r>
            <a:r>
              <a:rPr lang="en-US" altLang="en-US" sz="6000" b="1" dirty="0">
                <a:solidFill>
                  <a:srgbClr val="0000CC"/>
                </a:solidFill>
                <a:latin typeface="Times New Roman" pitchFamily="18" charset="0"/>
              </a:rPr>
              <a:t> </a:t>
            </a:r>
            <a:r>
              <a:rPr lang="en-US" altLang="en-US" sz="6000" b="1" dirty="0" err="1">
                <a:solidFill>
                  <a:srgbClr val="0000CC"/>
                </a:solidFill>
                <a:latin typeface="Times New Roman" pitchFamily="18" charset="0"/>
              </a:rPr>
              <a:t>chào</a:t>
            </a:r>
            <a:r>
              <a:rPr lang="en-US" altLang="en-US" sz="6000" b="1" dirty="0">
                <a:solidFill>
                  <a:srgbClr val="0000CC"/>
                </a:solidFill>
                <a:latin typeface="Times New Roman" pitchFamily="18" charset="0"/>
              </a:rPr>
              <a:t> </a:t>
            </a:r>
            <a:r>
              <a:rPr lang="en-US" altLang="en-US" sz="6000" b="1" dirty="0" err="1">
                <a:solidFill>
                  <a:srgbClr val="0000CC"/>
                </a:solidFill>
                <a:latin typeface="Times New Roman" pitchFamily="18" charset="0"/>
              </a:rPr>
              <a:t>mừng</a:t>
            </a:r>
            <a:r>
              <a:rPr lang="en-US" altLang="en-US" sz="6000" b="1">
                <a:solidFill>
                  <a:srgbClr val="0000CC"/>
                </a:solidFill>
                <a:latin typeface="Times New Roman" pitchFamily="18" charset="0"/>
              </a:rPr>
              <a:t> </a:t>
            </a:r>
            <a:endParaRPr lang="en-US" altLang="en-US" sz="6000" b="1" smtClean="0">
              <a:solidFill>
                <a:srgbClr val="0000CC"/>
              </a:solidFill>
              <a:latin typeface="Times New Roman" pitchFamily="18" charset="0"/>
            </a:endParaRPr>
          </a:p>
          <a:p>
            <a:pPr algn="ctr" eaLnBrk="1" hangingPunct="1">
              <a:spcBef>
                <a:spcPct val="0"/>
              </a:spcBef>
              <a:buFontTx/>
              <a:buNone/>
            </a:pPr>
            <a:r>
              <a:rPr lang="en-US" altLang="en-US" sz="6000" b="1" smtClean="0">
                <a:solidFill>
                  <a:srgbClr val="0000CC"/>
                </a:solidFill>
                <a:latin typeface="Times New Roman" pitchFamily="18" charset="0"/>
              </a:rPr>
              <a:t>quý</a:t>
            </a:r>
            <a:r>
              <a:rPr lang="en-US" altLang="en-US" sz="6000" b="1" dirty="0" smtClean="0">
                <a:solidFill>
                  <a:srgbClr val="0000CC"/>
                </a:solidFill>
                <a:latin typeface="Times New Roman" pitchFamily="18" charset="0"/>
              </a:rPr>
              <a:t> </a:t>
            </a:r>
            <a:r>
              <a:rPr lang="en-US" altLang="en-US" sz="6000" b="1" dirty="0" err="1">
                <a:solidFill>
                  <a:srgbClr val="0000CC"/>
                </a:solidFill>
                <a:latin typeface="Times New Roman" pitchFamily="18" charset="0"/>
              </a:rPr>
              <a:t>thầy</a:t>
            </a:r>
            <a:r>
              <a:rPr lang="en-US" altLang="en-US" sz="6000" b="1" dirty="0">
                <a:solidFill>
                  <a:srgbClr val="0000CC"/>
                </a:solidFill>
                <a:latin typeface="Times New Roman" pitchFamily="18" charset="0"/>
              </a:rPr>
              <a:t>, </a:t>
            </a:r>
            <a:r>
              <a:rPr lang="en-US" altLang="en-US" sz="6000" b="1" dirty="0" err="1">
                <a:solidFill>
                  <a:srgbClr val="0000CC"/>
                </a:solidFill>
                <a:latin typeface="Times New Roman" pitchFamily="18" charset="0"/>
              </a:rPr>
              <a:t>cô</a:t>
            </a:r>
            <a:r>
              <a:rPr lang="en-US" altLang="en-US" sz="6000" b="1" dirty="0">
                <a:solidFill>
                  <a:srgbClr val="0000CC"/>
                </a:solidFill>
                <a:latin typeface="Times New Roman" pitchFamily="18" charset="0"/>
              </a:rPr>
              <a:t> </a:t>
            </a:r>
            <a:r>
              <a:rPr lang="en-US" altLang="en-US" sz="6000" b="1" dirty="0" err="1">
                <a:solidFill>
                  <a:srgbClr val="0000CC"/>
                </a:solidFill>
                <a:latin typeface="Times New Roman" pitchFamily="18" charset="0"/>
              </a:rPr>
              <a:t>giáo</a:t>
            </a:r>
            <a:r>
              <a:rPr lang="en-US" altLang="en-US" sz="2400" b="1" dirty="0">
                <a:solidFill>
                  <a:srgbClr val="0000CC"/>
                </a:solidFill>
                <a:latin typeface="Times New Roman" pitchFamily="18" charset="0"/>
              </a:rPr>
              <a:t> </a:t>
            </a:r>
            <a:r>
              <a:rPr lang="en-US" altLang="en-US" sz="6000" b="1" dirty="0" err="1">
                <a:solidFill>
                  <a:srgbClr val="0000CC"/>
                </a:solidFill>
                <a:latin typeface="Times New Roman" pitchFamily="18" charset="0"/>
              </a:rPr>
              <a:t>về</a:t>
            </a:r>
            <a:r>
              <a:rPr lang="en-US" altLang="en-US" sz="6000" b="1" dirty="0">
                <a:solidFill>
                  <a:srgbClr val="0000CC"/>
                </a:solidFill>
                <a:latin typeface="Times New Roman" pitchFamily="18" charset="0"/>
              </a:rPr>
              <a:t> </a:t>
            </a:r>
            <a:r>
              <a:rPr lang="en-US" altLang="en-US" sz="6000" b="1" dirty="0" err="1">
                <a:solidFill>
                  <a:srgbClr val="0000CC"/>
                </a:solidFill>
                <a:latin typeface="Times New Roman" pitchFamily="18" charset="0"/>
              </a:rPr>
              <a:t>dự</a:t>
            </a:r>
            <a:r>
              <a:rPr lang="en-US" altLang="en-US" sz="6000" b="1" dirty="0">
                <a:solidFill>
                  <a:srgbClr val="0000CC"/>
                </a:solidFill>
                <a:latin typeface="Times New Roman" pitchFamily="18" charset="0"/>
              </a:rPr>
              <a:t> </a:t>
            </a:r>
            <a:r>
              <a:rPr lang="en-US" altLang="en-US" sz="6000" b="1" dirty="0" err="1">
                <a:solidFill>
                  <a:srgbClr val="0000CC"/>
                </a:solidFill>
                <a:latin typeface="Times New Roman" pitchFamily="18" charset="0"/>
              </a:rPr>
              <a:t>giờ</a:t>
            </a:r>
            <a:endParaRPr lang="en-US" altLang="en-US" sz="6000" b="1" dirty="0">
              <a:solidFill>
                <a:srgbClr val="0000CC"/>
              </a:solidFill>
              <a:latin typeface="Times New Roman" pitchFamily="18" charset="0"/>
            </a:endParaRPr>
          </a:p>
        </p:txBody>
      </p:sp>
      <p:grpSp>
        <p:nvGrpSpPr>
          <p:cNvPr id="2051" name="Group 4"/>
          <p:cNvGrpSpPr>
            <a:grpSpLocks/>
          </p:cNvGrpSpPr>
          <p:nvPr/>
        </p:nvGrpSpPr>
        <p:grpSpPr bwMode="auto">
          <a:xfrm>
            <a:off x="5537200" y="3998914"/>
            <a:ext cx="2235200" cy="1133475"/>
            <a:chOff x="5611416" y="4234179"/>
            <a:chExt cx="1676400" cy="1133159"/>
          </a:xfrm>
        </p:grpSpPr>
        <p:pic>
          <p:nvPicPr>
            <p:cNvPr id="2056" name="Picture 6" descr="GEOMT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0241">
              <a:off x="5611416" y="4234179"/>
              <a:ext cx="16764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7" descr="white_W"/>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800600"/>
              <a:ext cx="60960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p:cNvSpPr/>
          <p:nvPr/>
        </p:nvSpPr>
        <p:spPr>
          <a:xfrm>
            <a:off x="3230004" y="0"/>
            <a:ext cx="5799729" cy="1384995"/>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p>
            <a:pPr algn="ctr">
              <a:defRPr/>
            </a:pPr>
            <a:r>
              <a:rPr lang="en-US" sz="2800" b="1" dirty="0">
                <a:ln w="10160">
                  <a:noFill/>
                  <a:prstDash val="solid"/>
                </a:ln>
                <a:solidFill>
                  <a:sysClr val="windowText" lastClr="000000"/>
                </a:solidFill>
              </a:rPr>
              <a:t>PHÒNG GD &amp; ĐT QUẬN THANH XUÂN</a:t>
            </a:r>
          </a:p>
          <a:p>
            <a:pPr algn="ctr">
              <a:defRPr/>
            </a:pPr>
            <a:r>
              <a:rPr lang="vi-VN" sz="2800" b="1" dirty="0">
                <a:ln w="10160">
                  <a:noFill/>
                  <a:prstDash val="solid"/>
                </a:ln>
                <a:solidFill>
                  <a:sysClr val="windowText" lastClr="000000"/>
                </a:solidFill>
              </a:rPr>
              <a:t>T</a:t>
            </a:r>
            <a:r>
              <a:rPr lang="en-US" sz="2800" b="1" dirty="0" err="1">
                <a:ln w="10160">
                  <a:noFill/>
                  <a:prstDash val="solid"/>
                </a:ln>
                <a:solidFill>
                  <a:sysClr val="windowText" lastClr="000000"/>
                </a:solidFill>
              </a:rPr>
              <a:t>rường</a:t>
            </a:r>
            <a:r>
              <a:rPr lang="en-US" sz="2800" b="1" dirty="0">
                <a:ln w="10160">
                  <a:noFill/>
                  <a:prstDash val="solid"/>
                </a:ln>
                <a:solidFill>
                  <a:sysClr val="windowText" lastClr="000000"/>
                </a:solidFill>
              </a:rPr>
              <a:t> THCS </a:t>
            </a:r>
            <a:r>
              <a:rPr lang="en-US" sz="2800" b="1" dirty="0" err="1">
                <a:ln w="10160">
                  <a:noFill/>
                  <a:prstDash val="solid"/>
                </a:ln>
                <a:solidFill>
                  <a:sysClr val="windowText" lastClr="000000"/>
                </a:solidFill>
              </a:rPr>
              <a:t>Khương</a:t>
            </a:r>
            <a:r>
              <a:rPr lang="en-US" sz="2800" b="1" dirty="0">
                <a:ln w="10160">
                  <a:noFill/>
                  <a:prstDash val="solid"/>
                </a:ln>
                <a:solidFill>
                  <a:sysClr val="windowText" lastClr="000000"/>
                </a:solidFill>
              </a:rPr>
              <a:t> Mai</a:t>
            </a:r>
          </a:p>
          <a:p>
            <a:pPr algn="ctr">
              <a:defRPr/>
            </a:pPr>
            <a:endParaRPr lang="en-US" sz="2800" b="1" u="sng" dirty="0">
              <a:ln w="10160">
                <a:noFill/>
                <a:prstDash val="solid"/>
              </a:ln>
              <a:solidFill>
                <a:sysClr val="windowText" lastClr="000000"/>
              </a:solidFill>
            </a:endParaRPr>
          </a:p>
        </p:txBody>
      </p:sp>
      <p:sp>
        <p:nvSpPr>
          <p:cNvPr id="11" name="Rectangle 10"/>
          <p:cNvSpPr/>
          <p:nvPr/>
        </p:nvSpPr>
        <p:spPr>
          <a:xfrm>
            <a:off x="7901354" y="5427785"/>
            <a:ext cx="4341445"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n-US" sz="3600" b="1" dirty="0">
                <a:ln w="10160">
                  <a:noFill/>
                  <a:prstDash val="solid"/>
                </a:ln>
                <a:solidFill>
                  <a:srgbClr val="FF0000"/>
                </a:solidFill>
                <a:latin typeface="Candara" panose="020E0502030303020204" pitchFamily="34" charset="0"/>
                <a:cs typeface="FreesiaUPC" panose="020B0604020202020204" pitchFamily="34" charset="-34"/>
              </a:rPr>
              <a:t>GV: </a:t>
            </a:r>
            <a:r>
              <a:rPr lang="en-US" sz="3600" b="1" dirty="0" err="1">
                <a:ln w="10160">
                  <a:noFill/>
                  <a:prstDash val="solid"/>
                </a:ln>
                <a:solidFill>
                  <a:srgbClr val="FF0000"/>
                </a:solidFill>
                <a:latin typeface="Candara" panose="020E0502030303020204" pitchFamily="34" charset="0"/>
                <a:cs typeface="FreesiaUPC" panose="020B0604020202020204" pitchFamily="34" charset="-34"/>
              </a:rPr>
              <a:t>Trần</a:t>
            </a:r>
            <a:r>
              <a:rPr lang="en-US" sz="3600" b="1" dirty="0">
                <a:ln w="10160">
                  <a:noFill/>
                  <a:prstDash val="solid"/>
                </a:ln>
                <a:solidFill>
                  <a:srgbClr val="FF0000"/>
                </a:solidFill>
                <a:latin typeface="Candara" panose="020E0502030303020204" pitchFamily="34" charset="0"/>
                <a:cs typeface="FreesiaUPC" panose="020B0604020202020204" pitchFamily="34" charset="-34"/>
              </a:rPr>
              <a:t> </a:t>
            </a:r>
            <a:r>
              <a:rPr lang="en-US" sz="3600" b="1" dirty="0" err="1">
                <a:ln w="10160">
                  <a:noFill/>
                  <a:prstDash val="solid"/>
                </a:ln>
                <a:solidFill>
                  <a:srgbClr val="FF0000"/>
                </a:solidFill>
                <a:latin typeface="Candara" panose="020E0502030303020204" pitchFamily="34" charset="0"/>
                <a:cs typeface="FreesiaUPC" panose="020B0604020202020204" pitchFamily="34" charset="-34"/>
              </a:rPr>
              <a:t>Bảo</a:t>
            </a:r>
            <a:r>
              <a:rPr lang="en-US" sz="3600" b="1" dirty="0">
                <a:ln w="10160">
                  <a:noFill/>
                  <a:prstDash val="solid"/>
                </a:ln>
                <a:solidFill>
                  <a:srgbClr val="FF0000"/>
                </a:solidFill>
                <a:latin typeface="Candara" panose="020E0502030303020204" pitchFamily="34" charset="0"/>
                <a:cs typeface="FreesiaUPC" panose="020B0604020202020204" pitchFamily="34" charset="-34"/>
              </a:rPr>
              <a:t> </a:t>
            </a:r>
            <a:r>
              <a:rPr lang="en-US" sz="3600" b="1" dirty="0" err="1">
                <a:ln w="10160">
                  <a:noFill/>
                  <a:prstDash val="solid"/>
                </a:ln>
                <a:solidFill>
                  <a:srgbClr val="FF0000"/>
                </a:solidFill>
                <a:latin typeface="Candara" panose="020E0502030303020204" pitchFamily="34" charset="0"/>
                <a:cs typeface="FreesiaUPC" panose="020B0604020202020204" pitchFamily="34" charset="-34"/>
              </a:rPr>
              <a:t>Ngân</a:t>
            </a:r>
            <a:endParaRPr lang="en-US" sz="3600" b="1" u="sng" dirty="0">
              <a:ln w="10160">
                <a:noFill/>
                <a:prstDash val="solid"/>
              </a:ln>
              <a:solidFill>
                <a:srgbClr val="FF0000"/>
              </a:solidFill>
              <a:latin typeface="Candara" panose="020E0502030303020204" pitchFamily="34" charset="0"/>
              <a:cs typeface="FreesiaUPC" panose="020B0604020202020204" pitchFamily="34" charset="-34"/>
            </a:endParaRPr>
          </a:p>
        </p:txBody>
      </p:sp>
      <p:sp>
        <p:nvSpPr>
          <p:cNvPr id="3" name="Rectangle 2"/>
          <p:cNvSpPr/>
          <p:nvPr/>
        </p:nvSpPr>
        <p:spPr>
          <a:xfrm>
            <a:off x="5081698" y="3140633"/>
            <a:ext cx="2406428" cy="707886"/>
          </a:xfrm>
          <a:prstGeom prst="rect">
            <a:avLst/>
          </a:prstGeom>
        </p:spPr>
        <p:txBody>
          <a:bodyPr wrap="none">
            <a:spAutoFit/>
          </a:bodyPr>
          <a:lstStyle/>
          <a:p>
            <a:pPr lvl="0">
              <a:spcBef>
                <a:spcPct val="50000"/>
              </a:spcBef>
            </a:pPr>
            <a:r>
              <a:rPr lang="en-US" altLang="en-US" sz="4000" b="1" dirty="0" err="1">
                <a:solidFill>
                  <a:srgbClr val="FF0000"/>
                </a:solidFill>
                <a:latin typeface="Times New Roman" pitchFamily="18" charset="0"/>
              </a:rPr>
              <a:t>Lớp</a:t>
            </a:r>
            <a:r>
              <a:rPr lang="en-US" altLang="en-US" sz="4000" b="1" dirty="0">
                <a:solidFill>
                  <a:srgbClr val="FF0000"/>
                </a:solidFill>
                <a:latin typeface="Times New Roman" pitchFamily="18" charset="0"/>
              </a:rPr>
              <a:t> : 8A3</a:t>
            </a:r>
            <a:endParaRPr lang="en-US" altLang="en-US" sz="4000" b="1" dirty="0">
              <a:solidFill>
                <a:srgbClr val="FF0000"/>
              </a:solidFill>
              <a:latin typeface="Times New Roman" pitchFamily="18" charset="0"/>
            </a:endParaRPr>
          </a:p>
        </p:txBody>
      </p:sp>
    </p:spTree>
    <p:extLst>
      <p:ext uri="{BB962C8B-B14F-4D97-AF65-F5344CB8AC3E}">
        <p14:creationId xmlns:p14="http://schemas.microsoft.com/office/powerpoint/2010/main" val="11456312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0" y="-15197"/>
            <a:ext cx="12192000" cy="1236372"/>
          </a:xfrm>
          <a:solidFill>
            <a:schemeClr val="accent5">
              <a:lumMod val="40000"/>
              <a:lumOff val="60000"/>
            </a:schemeClr>
          </a:solidFill>
        </p:spPr>
        <p:txBody>
          <a:bodyPr>
            <a:normAutofit/>
          </a:bodyPr>
          <a:lstStyle/>
          <a:p>
            <a:r>
              <a:rPr lang="en-US" sz="4800" b="1" i="1" dirty="0" smtClean="0">
                <a:solidFill>
                  <a:srgbClr val="FF0000"/>
                </a:solidFill>
                <a:latin typeface="Times New Roman" panose="02020603050405020304" pitchFamily="18" charset="0"/>
                <a:cs typeface="Times New Roman" panose="02020603050405020304" pitchFamily="18" charset="0"/>
              </a:rPr>
              <a:t>2.Định </a:t>
            </a:r>
            <a:r>
              <a:rPr lang="en-US" sz="4800" b="1" i="1" dirty="0" err="1" smtClean="0">
                <a:solidFill>
                  <a:srgbClr val="FF0000"/>
                </a:solidFill>
                <a:latin typeface="Times New Roman" panose="02020603050405020304" pitchFamily="18" charset="0"/>
                <a:cs typeface="Times New Roman" panose="02020603050405020304" pitchFamily="18" charset="0"/>
              </a:rPr>
              <a:t>lí</a:t>
            </a:r>
            <a:endParaRPr lang="vi-VN" sz="4800" b="1" i="1"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hỗ dành sẵn cho Nội dung 2"/>
              <p:cNvSpPr>
                <a:spLocks noGrp="1"/>
              </p:cNvSpPr>
              <p:nvPr>
                <p:ph idx="1"/>
              </p:nvPr>
            </p:nvSpPr>
            <p:spPr>
              <a:xfrm>
                <a:off x="0" y="1203560"/>
                <a:ext cx="12192000" cy="5654439"/>
              </a:xfrm>
            </p:spPr>
            <p:txBody>
              <a:bodyPr/>
              <a:lstStyle/>
              <a:p>
                <a:pPr marL="0" indent="0">
                  <a:buNone/>
                </a:pPr>
                <a:r>
                  <a:rPr lang="en-US" sz="3200" dirty="0" smtClean="0">
                    <a:solidFill>
                      <a:srgbClr val="FF0000"/>
                    </a:solidFill>
                    <a:latin typeface="Cooper Black" panose="0208090404030B020404" pitchFamily="18" charset="0"/>
                  </a:rPr>
                  <a:t>?3 </a:t>
                </a:r>
                <a:r>
                  <a:rPr lang="en-US" sz="3200" dirty="0" smtClean="0">
                    <a:solidFill>
                      <a:srgbClr val="0000FF"/>
                    </a:solidFill>
                    <a:latin typeface="Times New Roman" panose="02020603050405020304" pitchFamily="18" charset="0"/>
                    <a:cs typeface="Times New Roman" panose="02020603050405020304" pitchFamily="18" charset="0"/>
                  </a:rPr>
                  <a:t>Cho tam </a:t>
                </a:r>
                <a:r>
                  <a:rPr lang="en-US" sz="3200" dirty="0" err="1" smtClean="0">
                    <a:solidFill>
                      <a:srgbClr val="0000FF"/>
                    </a:solidFill>
                    <a:latin typeface="Times New Roman" panose="02020603050405020304" pitchFamily="18" charset="0"/>
                    <a:cs typeface="Times New Roman" panose="02020603050405020304" pitchFamily="18" charset="0"/>
                  </a:rPr>
                  <a:t>giác</a:t>
                </a:r>
                <a:r>
                  <a:rPr lang="en-US" sz="3200" dirty="0" smtClean="0">
                    <a:solidFill>
                      <a:srgbClr val="0000FF"/>
                    </a:solidFill>
                    <a:latin typeface="Times New Roman" panose="02020603050405020304" pitchFamily="18" charset="0"/>
                    <a:cs typeface="Times New Roman" panose="02020603050405020304" pitchFamily="18" charset="0"/>
                  </a:rPr>
                  <a:t> ABC. </a:t>
                </a:r>
                <a:r>
                  <a:rPr lang="en-US" sz="3200" dirty="0" err="1" smtClean="0">
                    <a:solidFill>
                      <a:srgbClr val="0000FF"/>
                    </a:solidFill>
                    <a:latin typeface="Times New Roman" panose="02020603050405020304" pitchFamily="18" charset="0"/>
                    <a:cs typeface="Times New Roman" panose="02020603050405020304" pitchFamily="18" charset="0"/>
                  </a:rPr>
                  <a:t>Kẻ</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đường</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thẳng</a:t>
                </a:r>
                <a:r>
                  <a:rPr lang="en-US" sz="3200" dirty="0" smtClean="0">
                    <a:solidFill>
                      <a:srgbClr val="0000FF"/>
                    </a:solidFill>
                    <a:latin typeface="Times New Roman" panose="02020603050405020304" pitchFamily="18" charset="0"/>
                    <a:cs typeface="Times New Roman" panose="02020603050405020304" pitchFamily="18" charset="0"/>
                  </a:rPr>
                  <a:t> a song </a:t>
                </a:r>
                <a:r>
                  <a:rPr lang="en-US" sz="3200" dirty="0" err="1" smtClean="0">
                    <a:solidFill>
                      <a:srgbClr val="0000FF"/>
                    </a:solidFill>
                    <a:latin typeface="Times New Roman" panose="02020603050405020304" pitchFamily="18" charset="0"/>
                    <a:cs typeface="Times New Roman" panose="02020603050405020304" pitchFamily="18" charset="0"/>
                  </a:rPr>
                  <a:t>song</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với</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cạnh</a:t>
                </a:r>
                <a:r>
                  <a:rPr lang="en-US" sz="3200" dirty="0" smtClean="0">
                    <a:solidFill>
                      <a:srgbClr val="0000FF"/>
                    </a:solidFill>
                    <a:latin typeface="Times New Roman" panose="02020603050405020304" pitchFamily="18" charset="0"/>
                    <a:cs typeface="Times New Roman" panose="02020603050405020304" pitchFamily="18" charset="0"/>
                  </a:rPr>
                  <a:t> BC </a:t>
                </a:r>
                <a:r>
                  <a:rPr lang="en-US" sz="3200" dirty="0" err="1" smtClean="0">
                    <a:solidFill>
                      <a:srgbClr val="0000FF"/>
                    </a:solidFill>
                    <a:latin typeface="Times New Roman" panose="02020603050405020304" pitchFamily="18" charset="0"/>
                    <a:cs typeface="Times New Roman" panose="02020603050405020304" pitchFamily="18" charset="0"/>
                  </a:rPr>
                  <a:t>và</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cắt</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hai</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cạnh</a:t>
                </a:r>
                <a:r>
                  <a:rPr lang="en-US" sz="3200" dirty="0" smtClean="0">
                    <a:solidFill>
                      <a:srgbClr val="0000FF"/>
                    </a:solidFill>
                    <a:latin typeface="Times New Roman" panose="02020603050405020304" pitchFamily="18" charset="0"/>
                    <a:cs typeface="Times New Roman" panose="02020603050405020304" pitchFamily="18" charset="0"/>
                  </a:rPr>
                  <a:t> AB, AC </a:t>
                </a:r>
                <a:r>
                  <a:rPr lang="en-US" sz="3200" dirty="0" err="1" smtClean="0">
                    <a:solidFill>
                      <a:srgbClr val="0000FF"/>
                    </a:solidFill>
                    <a:latin typeface="Times New Roman" panose="02020603050405020304" pitchFamily="18" charset="0"/>
                    <a:cs typeface="Times New Roman" panose="02020603050405020304" pitchFamily="18" charset="0"/>
                  </a:rPr>
                  <a:t>theo</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thứ</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tự</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tại</a:t>
                </a:r>
                <a:r>
                  <a:rPr lang="en-US" sz="3200" dirty="0" smtClean="0">
                    <a:solidFill>
                      <a:srgbClr val="0000FF"/>
                    </a:solidFill>
                    <a:latin typeface="Times New Roman" panose="02020603050405020304" pitchFamily="18" charset="0"/>
                    <a:cs typeface="Times New Roman" panose="02020603050405020304" pitchFamily="18" charset="0"/>
                  </a:rPr>
                  <a:t> M </a:t>
                </a:r>
                <a:r>
                  <a:rPr lang="en-US" sz="3200" dirty="0" err="1" smtClean="0">
                    <a:solidFill>
                      <a:srgbClr val="0000FF"/>
                    </a:solidFill>
                    <a:latin typeface="Times New Roman" panose="02020603050405020304" pitchFamily="18" charset="0"/>
                    <a:cs typeface="Times New Roman" panose="02020603050405020304" pitchFamily="18" charset="0"/>
                  </a:rPr>
                  <a:t>và</a:t>
                </a:r>
                <a:r>
                  <a:rPr lang="en-US" sz="3200" dirty="0" smtClean="0">
                    <a:solidFill>
                      <a:srgbClr val="0000FF"/>
                    </a:solidFill>
                    <a:latin typeface="Times New Roman" panose="02020603050405020304" pitchFamily="18" charset="0"/>
                    <a:cs typeface="Times New Roman" panose="02020603050405020304" pitchFamily="18" charset="0"/>
                  </a:rPr>
                  <a:t> N. </a:t>
                </a:r>
                <a:r>
                  <a:rPr lang="en-US" sz="3200" dirty="0" err="1" smtClean="0">
                    <a:solidFill>
                      <a:srgbClr val="0000FF"/>
                    </a:solidFill>
                    <a:latin typeface="Times New Roman" panose="02020603050405020304" pitchFamily="18" charset="0"/>
                    <a:cs typeface="Times New Roman" panose="02020603050405020304" pitchFamily="18" charset="0"/>
                  </a:rPr>
                  <a:t>hai</a:t>
                </a:r>
                <a:r>
                  <a:rPr lang="en-US" sz="3200" dirty="0" smtClean="0">
                    <a:solidFill>
                      <a:srgbClr val="0000FF"/>
                    </a:solidFill>
                    <a:latin typeface="Times New Roman" panose="02020603050405020304" pitchFamily="18" charset="0"/>
                    <a:cs typeface="Times New Roman" panose="02020603050405020304" pitchFamily="18" charset="0"/>
                  </a:rPr>
                  <a:t> tam </a:t>
                </a:r>
                <a:r>
                  <a:rPr lang="en-US" sz="3200" dirty="0" err="1" smtClean="0">
                    <a:solidFill>
                      <a:srgbClr val="0000FF"/>
                    </a:solidFill>
                    <a:latin typeface="Times New Roman" panose="02020603050405020304" pitchFamily="18" charset="0"/>
                    <a:cs typeface="Times New Roman" panose="02020603050405020304" pitchFamily="18" charset="0"/>
                  </a:rPr>
                  <a:t>giác</a:t>
                </a:r>
                <a:r>
                  <a:rPr lang="en-US" sz="3200" dirty="0" smtClean="0">
                    <a:solidFill>
                      <a:srgbClr val="0000FF"/>
                    </a:solidFill>
                    <a:latin typeface="Times New Roman" panose="02020603050405020304" pitchFamily="18" charset="0"/>
                    <a:cs typeface="Times New Roman" panose="02020603050405020304" pitchFamily="18" charset="0"/>
                  </a:rPr>
                  <a:t> AMN </a:t>
                </a:r>
                <a:r>
                  <a:rPr lang="en-US" sz="3200" dirty="0" err="1" smtClean="0">
                    <a:solidFill>
                      <a:srgbClr val="0000FF"/>
                    </a:solidFill>
                    <a:latin typeface="Times New Roman" panose="02020603050405020304" pitchFamily="18" charset="0"/>
                    <a:cs typeface="Times New Roman" panose="02020603050405020304" pitchFamily="18" charset="0"/>
                  </a:rPr>
                  <a:t>Và</a:t>
                </a:r>
                <a:r>
                  <a:rPr lang="en-US" sz="3200" dirty="0" smtClean="0">
                    <a:solidFill>
                      <a:srgbClr val="0000FF"/>
                    </a:solidFill>
                    <a:latin typeface="Times New Roman" panose="02020603050405020304" pitchFamily="18" charset="0"/>
                    <a:cs typeface="Times New Roman" panose="02020603050405020304" pitchFamily="18" charset="0"/>
                  </a:rPr>
                  <a:t> ABC </a:t>
                </a:r>
                <a:r>
                  <a:rPr lang="en-US" sz="3200" dirty="0" err="1" smtClean="0">
                    <a:solidFill>
                      <a:srgbClr val="0000FF"/>
                    </a:solidFill>
                    <a:latin typeface="Times New Roman" panose="02020603050405020304" pitchFamily="18" charset="0"/>
                    <a:cs typeface="Times New Roman" panose="02020603050405020304" pitchFamily="18" charset="0"/>
                  </a:rPr>
                  <a:t>có</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các</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góc</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và</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các</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cạnh</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tương</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ứng</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như</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thế</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nào</a:t>
                </a:r>
                <a:r>
                  <a:rPr lang="en-US" sz="3200" dirty="0" smtClean="0">
                    <a:solidFill>
                      <a:srgbClr val="0000FF"/>
                    </a:solidFill>
                    <a:latin typeface="Times New Roman" panose="02020603050405020304" pitchFamily="18" charset="0"/>
                    <a:cs typeface="Times New Roman" panose="02020603050405020304" pitchFamily="18" charset="0"/>
                  </a:rPr>
                  <a:t>?</a:t>
                </a:r>
              </a:p>
              <a:p>
                <a:pPr marL="0" indent="0" algn="just">
                  <a:buNone/>
                </a:pPr>
                <a:r>
                  <a:rPr lang="en-US" sz="36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u="sng"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GIẢI</a:t>
                </a:r>
              </a:p>
              <a:p>
                <a:pPr marL="0" indent="0">
                  <a:buNone/>
                </a:pPr>
                <a:r>
                  <a:rPr lang="en-US" sz="3200" dirty="0" err="1" smtClean="0">
                    <a:latin typeface="Times New Roman" panose="02020603050405020304" pitchFamily="18" charset="0"/>
                    <a:cs typeface="Times New Roman" panose="02020603050405020304" pitchFamily="18" charset="0"/>
                  </a:rPr>
                  <a:t>Xét</a:t>
                </a:r>
                <a:r>
                  <a:rPr lang="en-US" sz="32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3200" i="1" smtClean="0">
                        <a:latin typeface="Cambria Math" panose="02040503050406030204" pitchFamily="18" charset="0"/>
                        <a:ea typeface="Cambria Math" panose="02040503050406030204" pitchFamily="18" charset="0"/>
                        <a:cs typeface="Times New Roman" panose="02020603050405020304" pitchFamily="18" charset="0"/>
                      </a:rPr>
                      <m:t>∆</m:t>
                    </m:r>
                    <m:r>
                      <a:rPr lang="en-US" sz="3200" b="0" i="1" smtClean="0">
                        <a:latin typeface="Cambria Math" panose="02040503050406030204" pitchFamily="18" charset="0"/>
                        <a:ea typeface="Cambria Math" panose="02040503050406030204" pitchFamily="18" charset="0"/>
                        <a:cs typeface="Times New Roman" panose="02020603050405020304" pitchFamily="18" charset="0"/>
                      </a:rPr>
                      <m:t>𝐴𝑀𝑁</m:t>
                    </m:r>
                    <m:r>
                      <a:rPr lang="en-US" sz="3200" b="0" i="1" smtClean="0">
                        <a:latin typeface="Cambria Math" panose="02040503050406030204" pitchFamily="18" charset="0"/>
                        <a:ea typeface="Cambria Math" panose="02040503050406030204" pitchFamily="18" charset="0"/>
                        <a:cs typeface="Times New Roman" panose="02020603050405020304" pitchFamily="18" charset="0"/>
                      </a:rPr>
                      <m:t> </m:t>
                    </m:r>
                    <m:r>
                      <a:rPr lang="en-US" sz="3200" b="0" i="1" smtClean="0">
                        <a:latin typeface="Cambria Math" panose="02040503050406030204" pitchFamily="18" charset="0"/>
                        <a:ea typeface="Cambria Math" panose="02040503050406030204" pitchFamily="18" charset="0"/>
                        <a:cs typeface="Times New Roman" panose="02020603050405020304" pitchFamily="18" charset="0"/>
                      </a:rPr>
                      <m:t>𝑣</m:t>
                    </m:r>
                    <m:r>
                      <a:rPr lang="en-US" sz="3200" b="0" i="1" smtClean="0">
                        <a:latin typeface="Cambria Math" panose="02040503050406030204" pitchFamily="18" charset="0"/>
                        <a:ea typeface="Cambria Math" panose="02040503050406030204" pitchFamily="18" charset="0"/>
                        <a:cs typeface="Times New Roman" panose="02020603050405020304" pitchFamily="18" charset="0"/>
                      </a:rPr>
                      <m:t>à ∆</m:t>
                    </m:r>
                    <m:r>
                      <a:rPr lang="en-US" sz="3200" b="0" i="1" smtClean="0">
                        <a:latin typeface="Cambria Math" panose="02040503050406030204" pitchFamily="18" charset="0"/>
                        <a:ea typeface="Cambria Math" panose="02040503050406030204" pitchFamily="18" charset="0"/>
                        <a:cs typeface="Times New Roman" panose="02020603050405020304" pitchFamily="18" charset="0"/>
                      </a:rPr>
                      <m:t>𝐴𝐵𝐶</m:t>
                    </m:r>
                  </m:oMath>
                </a14:m>
                <a:r>
                  <a:rPr lang="en-US" sz="3200" dirty="0" smtClean="0">
                    <a:latin typeface="Times New Roman" panose="02020603050405020304" pitchFamily="18" charset="0"/>
                    <a:cs typeface="Times New Roman" panose="02020603050405020304" pitchFamily="18" charset="0"/>
                  </a:rPr>
                  <a:t> có MN//BC</a:t>
                </a:r>
              </a:p>
              <a:p>
                <a:pPr marL="0" indent="0">
                  <a:buNone/>
                </a:pPr>
                <a14:m>
                  <m:oMath xmlns:m="http://schemas.openxmlformats.org/officeDocument/2006/math">
                    <m:acc>
                      <m:accPr>
                        <m:chr m:val="̂"/>
                        <m:ctrlPr>
                          <a:rPr lang="en-US" sz="3200" i="1" smtClean="0">
                            <a:latin typeface="Cambria Math"/>
                            <a:cs typeface="Times New Roman" panose="02020603050405020304" pitchFamily="18" charset="0"/>
                          </a:rPr>
                        </m:ctrlPr>
                      </m:accPr>
                      <m:e>
                        <m:r>
                          <a:rPr lang="en-US" sz="3200" b="0" i="1" smtClean="0">
                            <a:latin typeface="Cambria Math" panose="02040503050406030204" pitchFamily="18" charset="0"/>
                            <a:cs typeface="Times New Roman" panose="02020603050405020304" pitchFamily="18" charset="0"/>
                          </a:rPr>
                          <m:t>𝐴𝑀𝑁</m:t>
                        </m:r>
                      </m:e>
                    </m:acc>
                  </m:oMath>
                </a14:m>
                <a:r>
                  <a:rPr lang="en-US" sz="3200" dirty="0" smtClean="0">
                    <a:latin typeface="Times New Roman" panose="02020603050405020304" pitchFamily="18" charset="0"/>
                    <a:cs typeface="Times New Roman" panose="02020603050405020304" pitchFamily="18" charset="0"/>
                  </a:rPr>
                  <a:t>=</a:t>
                </a:r>
                <a14:m>
                  <m:oMath xmlns:m="http://schemas.openxmlformats.org/officeDocument/2006/math">
                    <m:acc>
                      <m:accPr>
                        <m:chr m:val="̂"/>
                        <m:ctrlPr>
                          <a:rPr lang="en-US" sz="3200" i="1" dirty="0" smtClean="0">
                            <a:latin typeface="Cambria Math"/>
                            <a:cs typeface="Times New Roman" panose="02020603050405020304" pitchFamily="18" charset="0"/>
                          </a:rPr>
                        </m:ctrlPr>
                      </m:accPr>
                      <m:e>
                        <m:r>
                          <a:rPr lang="en-US" sz="3200" b="0" i="1" dirty="0" smtClean="0">
                            <a:latin typeface="Cambria Math" panose="02040503050406030204" pitchFamily="18" charset="0"/>
                            <a:cs typeface="Times New Roman" panose="02020603050405020304" pitchFamily="18" charset="0"/>
                          </a:rPr>
                          <m:t>𝐴𝐵𝐶</m:t>
                        </m:r>
                      </m:e>
                    </m:acc>
                    <m:r>
                      <a:rPr lang="en-US" sz="3200" b="0" i="0" dirty="0" smtClean="0">
                        <a:latin typeface="Cambria Math" panose="02040503050406030204" pitchFamily="18" charset="0"/>
                        <a:cs typeface="Times New Roman" panose="02020603050405020304" pitchFamily="18" charset="0"/>
                      </a:rPr>
                      <m:t>;   </m:t>
                    </m:r>
                    <m:acc>
                      <m:accPr>
                        <m:chr m:val="̂"/>
                        <m:ctrlPr>
                          <a:rPr lang="en-US" sz="3200" b="0" i="1" dirty="0" smtClean="0">
                            <a:latin typeface="Cambria Math"/>
                            <a:cs typeface="Times New Roman" panose="02020603050405020304" pitchFamily="18" charset="0"/>
                          </a:rPr>
                        </m:ctrlPr>
                      </m:accPr>
                      <m:e>
                        <m:r>
                          <a:rPr lang="en-US" sz="3200" b="0" i="1" dirty="0" smtClean="0">
                            <a:latin typeface="Cambria Math" panose="02040503050406030204" pitchFamily="18" charset="0"/>
                            <a:cs typeface="Times New Roman" panose="02020603050405020304" pitchFamily="18" charset="0"/>
                          </a:rPr>
                          <m:t>𝐴𝑁𝑀</m:t>
                        </m:r>
                      </m:e>
                    </m:acc>
                  </m:oMath>
                </a14:m>
                <a:r>
                  <a:rPr lang="en-US" sz="3200" dirty="0" smtClean="0">
                    <a:latin typeface="Times New Roman" panose="02020603050405020304" pitchFamily="18" charset="0"/>
                    <a:cs typeface="Times New Roman" panose="02020603050405020304" pitchFamily="18" charset="0"/>
                  </a:rPr>
                  <a:t>=</a:t>
                </a:r>
                <a14:m>
                  <m:oMath xmlns:m="http://schemas.openxmlformats.org/officeDocument/2006/math">
                    <m:acc>
                      <m:accPr>
                        <m:chr m:val="̂"/>
                        <m:ctrlPr>
                          <a:rPr lang="en-US" sz="3200" i="1" dirty="0" smtClean="0">
                            <a:latin typeface="Cambria Math"/>
                            <a:cs typeface="Times New Roman" panose="02020603050405020304" pitchFamily="18" charset="0"/>
                          </a:rPr>
                        </m:ctrlPr>
                      </m:accPr>
                      <m:e>
                        <m:r>
                          <a:rPr lang="en-US" sz="3200" b="0" i="1" dirty="0" smtClean="0">
                            <a:latin typeface="Cambria Math" panose="02040503050406030204" pitchFamily="18" charset="0"/>
                            <a:cs typeface="Times New Roman" panose="02020603050405020304" pitchFamily="18" charset="0"/>
                          </a:rPr>
                          <m:t>𝐴𝐶𝐵</m:t>
                        </m:r>
                      </m:e>
                    </m:acc>
                  </m:oMath>
                </a14:m>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cặp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góc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đồng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vị</a:t>
                </a:r>
                <a:r>
                  <a:rPr lang="en-US" sz="3200" dirty="0" smtClean="0">
                    <a:latin typeface="Times New Roman" panose="02020603050405020304" pitchFamily="18" charset="0"/>
                    <a:cs typeface="Times New Roman" panose="02020603050405020304" pitchFamily="18" charset="0"/>
                  </a:rPr>
                  <a:t>)</a:t>
                </a:r>
              </a:p>
              <a:p>
                <a:pPr marL="0" indent="0">
                  <a:buNone/>
                </a:pPr>
                <a14:m>
                  <m:oMath xmlns:m="http://schemas.openxmlformats.org/officeDocument/2006/math">
                    <m:acc>
                      <m:accPr>
                        <m:chr m:val="̂"/>
                        <m:ctrlPr>
                          <a:rPr lang="en-US" sz="3200" i="1" smtClean="0">
                            <a:latin typeface="Cambria Math"/>
                            <a:cs typeface="Times New Roman" panose="02020603050405020304" pitchFamily="18" charset="0"/>
                          </a:rPr>
                        </m:ctrlPr>
                      </m:accPr>
                      <m:e>
                        <m:r>
                          <a:rPr lang="en-US" sz="3200" b="0" i="1" smtClean="0">
                            <a:latin typeface="Cambria Math" panose="02040503050406030204" pitchFamily="18" charset="0"/>
                            <a:cs typeface="Times New Roman" panose="02020603050405020304" pitchFamily="18" charset="0"/>
                          </a:rPr>
                          <m:t>𝐵𝐴𝐶</m:t>
                        </m:r>
                        <m:r>
                          <a:rPr lang="en-US" sz="3200" b="0" i="1" smtClean="0">
                            <a:latin typeface="Cambria Math" panose="02040503050406030204" pitchFamily="18" charset="0"/>
                            <a:cs typeface="Times New Roman" panose="02020603050405020304" pitchFamily="18" charset="0"/>
                          </a:rPr>
                          <m:t> </m:t>
                        </m:r>
                      </m:e>
                    </m:acc>
                  </m:oMath>
                </a14:m>
                <a:r>
                  <a:rPr lang="en-US" sz="3200" dirty="0" err="1" smtClean="0">
                    <a:latin typeface="Times New Roman" panose="02020603050405020304" pitchFamily="18" charset="0"/>
                    <a:cs typeface="Times New Roman" panose="02020603050405020304" pitchFamily="18" charset="0"/>
                  </a:rPr>
                  <a:t>là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góc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chung</a:t>
                </a:r>
                <a:endParaRPr lang="en-US" sz="3200" dirty="0" smtClean="0">
                  <a:latin typeface="Times New Roman" panose="02020603050405020304" pitchFamily="18" charset="0"/>
                  <a:cs typeface="Times New Roman" panose="02020603050405020304" pitchFamily="18" charset="0"/>
                </a:endParaRPr>
              </a:p>
              <a:p>
                <a:pPr marL="0" indent="0">
                  <a:buNone/>
                </a:pPr>
                <a:r>
                  <a:rPr lang="en-US" sz="3200" dirty="0" err="1" smtClean="0">
                    <a:latin typeface="Times New Roman" panose="02020603050405020304" pitchFamily="18" charset="0"/>
                    <a:cs typeface="Times New Roman" panose="02020603050405020304" pitchFamily="18" charset="0"/>
                  </a:rPr>
                  <a:t>Mặt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theo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hệ</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quả</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định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lí</a:t>
                </a:r>
                <a:r>
                  <a:rPr lang="en-US" sz="3200" dirty="0" smtClean="0">
                    <a:latin typeface="Times New Roman" panose="02020603050405020304" pitchFamily="18" charset="0"/>
                    <a:cs typeface="Times New Roman" panose="02020603050405020304" pitchFamily="18" charset="0"/>
                  </a:rPr>
                  <a:t> Ta-</a:t>
                </a:r>
                <a:r>
                  <a:rPr lang="en-US" sz="3200" dirty="0" err="1" smtClean="0">
                    <a:latin typeface="Times New Roman" panose="02020603050405020304" pitchFamily="18" charset="0"/>
                    <a:cs typeface="Times New Roman" panose="02020603050405020304" pitchFamily="18" charset="0"/>
                  </a:rPr>
                  <a:t>lét</a:t>
                </a:r>
                <a:r>
                  <a:rPr lang="en-US" sz="3200" dirty="0" smtClean="0">
                    <a:latin typeface="Times New Roman" panose="02020603050405020304" pitchFamily="18" charset="0"/>
                    <a:cs typeface="Times New Roman" panose="02020603050405020304" pitchFamily="18" charset="0"/>
                  </a:rPr>
                  <a:t>, ta </a:t>
                </a:r>
                <a:r>
                  <a:rPr lang="en-US" sz="3200" dirty="0" err="1" smtClean="0">
                    <a:latin typeface="Times New Roman" panose="02020603050405020304" pitchFamily="18" charset="0"/>
                    <a:cs typeface="Times New Roman" panose="02020603050405020304" pitchFamily="18" charset="0"/>
                  </a:rPr>
                  <a:t>có</a:t>
                </a:r>
                <a:r>
                  <a:rPr lang="en-US" sz="3200" dirty="0" smtClean="0">
                    <a:latin typeface="Times New Roman" panose="02020603050405020304" pitchFamily="18" charset="0"/>
                    <a:cs typeface="Times New Roman" panose="02020603050405020304" pitchFamily="18" charset="0"/>
                  </a:rPr>
                  <a:t>:</a:t>
                </a:r>
              </a:p>
              <a:p>
                <a:pPr marL="0" indent="0">
                  <a:buNone/>
                </a:pPr>
                <a:r>
                  <a:rPr lang="en-US" sz="32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US" sz="4400" i="1" smtClean="0">
                            <a:latin typeface="Cambria Math"/>
                            <a:cs typeface="Times New Roman" panose="02020603050405020304" pitchFamily="18" charset="0"/>
                          </a:rPr>
                        </m:ctrlPr>
                      </m:fPr>
                      <m:num>
                        <m:r>
                          <a:rPr lang="en-US" sz="4400" b="0" i="1" smtClean="0">
                            <a:latin typeface="Cambria Math" panose="02040503050406030204" pitchFamily="18" charset="0"/>
                            <a:cs typeface="Times New Roman" panose="02020603050405020304" pitchFamily="18" charset="0"/>
                          </a:rPr>
                          <m:t>𝐴𝑀</m:t>
                        </m:r>
                      </m:num>
                      <m:den>
                        <m:r>
                          <a:rPr lang="en-US" sz="4400" b="0" i="1" smtClean="0">
                            <a:latin typeface="Cambria Math" panose="02040503050406030204" pitchFamily="18" charset="0"/>
                            <a:cs typeface="Times New Roman" panose="02020603050405020304" pitchFamily="18" charset="0"/>
                          </a:rPr>
                          <m:t>𝐴𝐵</m:t>
                        </m:r>
                      </m:den>
                    </m:f>
                  </m:oMath>
                </a14:m>
                <a:r>
                  <a:rPr lang="en-US" sz="4400" dirty="0" smtClean="0">
                    <a:latin typeface="Times New Roman" panose="02020603050405020304" pitchFamily="18" charset="0"/>
                    <a:cs typeface="Times New Roman" panose="02020603050405020304" pitchFamily="18" charset="0"/>
                  </a:rPr>
                  <a:t> = </a:t>
                </a:r>
                <a14:m>
                  <m:oMath xmlns:m="http://schemas.openxmlformats.org/officeDocument/2006/math">
                    <m:f>
                      <m:fPr>
                        <m:ctrlPr>
                          <a:rPr lang="en-US" sz="4400" i="1" smtClean="0">
                            <a:latin typeface="Cambria Math"/>
                            <a:cs typeface="Times New Roman" panose="02020603050405020304" pitchFamily="18" charset="0"/>
                          </a:rPr>
                        </m:ctrlPr>
                      </m:fPr>
                      <m:num>
                        <m:r>
                          <a:rPr lang="en-US" sz="4400" b="0" i="1" smtClean="0">
                            <a:latin typeface="Cambria Math" panose="02040503050406030204" pitchFamily="18" charset="0"/>
                            <a:cs typeface="Times New Roman" panose="02020603050405020304" pitchFamily="18" charset="0"/>
                          </a:rPr>
                          <m:t>𝐴𝑁</m:t>
                        </m:r>
                      </m:num>
                      <m:den>
                        <m:r>
                          <a:rPr lang="en-US" sz="4400" b="0" i="1" smtClean="0">
                            <a:latin typeface="Cambria Math" panose="02040503050406030204" pitchFamily="18" charset="0"/>
                            <a:cs typeface="Times New Roman" panose="02020603050405020304" pitchFamily="18" charset="0"/>
                          </a:rPr>
                          <m:t>𝐴𝐶</m:t>
                        </m:r>
                      </m:den>
                    </m:f>
                  </m:oMath>
                </a14:m>
                <a:r>
                  <a:rPr lang="en-US" sz="4400" dirty="0" smtClean="0">
                    <a:latin typeface="Times New Roman" panose="02020603050405020304" pitchFamily="18" charset="0"/>
                    <a:cs typeface="Times New Roman" panose="02020603050405020304" pitchFamily="18" charset="0"/>
                  </a:rPr>
                  <a:t> = </a:t>
                </a:r>
                <a14:m>
                  <m:oMath xmlns:m="http://schemas.openxmlformats.org/officeDocument/2006/math">
                    <m:f>
                      <m:fPr>
                        <m:ctrlPr>
                          <a:rPr lang="en-US" sz="4400" i="1" smtClean="0">
                            <a:latin typeface="Cambria Math"/>
                            <a:cs typeface="Times New Roman" panose="02020603050405020304" pitchFamily="18" charset="0"/>
                          </a:rPr>
                        </m:ctrlPr>
                      </m:fPr>
                      <m:num>
                        <m:r>
                          <a:rPr lang="en-US" sz="4400" b="0" i="1" smtClean="0">
                            <a:latin typeface="Cambria Math" panose="02040503050406030204" pitchFamily="18" charset="0"/>
                            <a:cs typeface="Times New Roman" panose="02020603050405020304" pitchFamily="18" charset="0"/>
                          </a:rPr>
                          <m:t>𝑀𝑁</m:t>
                        </m:r>
                      </m:num>
                      <m:den>
                        <m:r>
                          <a:rPr lang="en-US" sz="4400" b="0" i="1" smtClean="0">
                            <a:latin typeface="Cambria Math" panose="02040503050406030204" pitchFamily="18" charset="0"/>
                            <a:cs typeface="Times New Roman" panose="02020603050405020304" pitchFamily="18" charset="0"/>
                          </a:rPr>
                          <m:t>𝐵𝐶</m:t>
                        </m:r>
                      </m:den>
                    </m:f>
                  </m:oMath>
                </a14:m>
                <a:endParaRPr lang="en-US" sz="4400" dirty="0" smtClean="0">
                  <a:latin typeface="Times New Roman" panose="02020603050405020304" pitchFamily="18" charset="0"/>
                  <a:cs typeface="Times New Roman" panose="02020603050405020304" pitchFamily="18" charset="0"/>
                </a:endParaRPr>
              </a:p>
              <a:p>
                <a:pPr marL="0" indent="0">
                  <a:buNone/>
                </a:pPr>
                <a:endParaRPr lang="vi-VN" sz="3600" b="1" u="sng" dirty="0">
                  <a:solidFill>
                    <a:srgbClr val="FF0000"/>
                  </a:solidFill>
                  <a:effectLst>
                    <a:outerShdw blurRad="38100" dist="38100" dir="2700000" algn="tl">
                      <a:srgbClr val="000000">
                        <a:alpha val="43137"/>
                      </a:srgbClr>
                    </a:outerShdw>
                  </a:effectLst>
                </a:endParaRPr>
              </a:p>
            </p:txBody>
          </p:sp>
        </mc:Choice>
        <mc:Fallback xmlns="">
          <p:sp>
            <p:nvSpPr>
              <p:cNvPr id="3" name="Chỗ dành sẵn cho Nội dung 2"/>
              <p:cNvSpPr>
                <a:spLocks noGrp="1" noRot="1" noChangeAspect="1" noMove="1" noResize="1" noEditPoints="1" noAdjustHandles="1" noChangeArrowheads="1" noChangeShapeType="1" noTextEdit="1"/>
              </p:cNvSpPr>
              <p:nvPr>
                <p:ph idx="1"/>
              </p:nvPr>
            </p:nvSpPr>
            <p:spPr>
              <a:xfrm>
                <a:off x="0" y="1203560"/>
                <a:ext cx="12192000" cy="5654439"/>
              </a:xfrm>
              <a:blipFill rotWithShape="0">
                <a:blip r:embed="rId2"/>
                <a:stretch>
                  <a:fillRect l="-1250" t="-2371"/>
                </a:stretch>
              </a:blipFill>
            </p:spPr>
            <p:txBody>
              <a:bodyPr/>
              <a:lstStyle/>
              <a:p>
                <a:r>
                  <a:rPr lang="vi-VN">
                    <a:noFill/>
                  </a:rPr>
                  <a:t> </a:t>
                </a:r>
              </a:p>
            </p:txBody>
          </p:sp>
        </mc:Fallback>
      </mc:AlternateContent>
      <p:grpSp>
        <p:nvGrpSpPr>
          <p:cNvPr id="19" name="Group 4"/>
          <p:cNvGrpSpPr>
            <a:grpSpLocks/>
          </p:cNvGrpSpPr>
          <p:nvPr/>
        </p:nvGrpSpPr>
        <p:grpSpPr bwMode="auto">
          <a:xfrm>
            <a:off x="7696200" y="2976579"/>
            <a:ext cx="4495800" cy="2828476"/>
            <a:chOff x="2736" y="1375"/>
            <a:chExt cx="2832" cy="1031"/>
          </a:xfrm>
        </p:grpSpPr>
        <p:sp>
          <p:nvSpPr>
            <p:cNvPr id="20" name="Line 5"/>
            <p:cNvSpPr>
              <a:spLocks noChangeShapeType="1"/>
            </p:cNvSpPr>
            <p:nvPr/>
          </p:nvSpPr>
          <p:spPr bwMode="auto">
            <a:xfrm flipH="1">
              <a:off x="3165" y="1527"/>
              <a:ext cx="576" cy="768"/>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 name="Line 6"/>
            <p:cNvSpPr>
              <a:spLocks noChangeShapeType="1"/>
            </p:cNvSpPr>
            <p:nvPr/>
          </p:nvSpPr>
          <p:spPr bwMode="auto">
            <a:xfrm>
              <a:off x="3741" y="1527"/>
              <a:ext cx="1392" cy="768"/>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2" name="Line 7"/>
            <p:cNvSpPr>
              <a:spLocks noChangeShapeType="1"/>
            </p:cNvSpPr>
            <p:nvPr/>
          </p:nvSpPr>
          <p:spPr bwMode="auto">
            <a:xfrm flipH="1">
              <a:off x="3165" y="2295"/>
              <a:ext cx="196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3" name="Text Box 8"/>
            <p:cNvSpPr txBox="1">
              <a:spLocks noChangeArrowheads="1"/>
            </p:cNvSpPr>
            <p:nvPr/>
          </p:nvSpPr>
          <p:spPr bwMode="auto">
            <a:xfrm>
              <a:off x="3623" y="1375"/>
              <a:ext cx="288" cy="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dirty="0">
                  <a:solidFill>
                    <a:srgbClr val="FF0000"/>
                  </a:solidFill>
                </a:rPr>
                <a:t>A</a:t>
              </a:r>
            </a:p>
          </p:txBody>
        </p:sp>
        <p:sp>
          <p:nvSpPr>
            <p:cNvPr id="24" name="Text Box 9"/>
            <p:cNvSpPr txBox="1">
              <a:spLocks noChangeArrowheads="1"/>
            </p:cNvSpPr>
            <p:nvPr/>
          </p:nvSpPr>
          <p:spPr bwMode="auto">
            <a:xfrm>
              <a:off x="2970" y="2209"/>
              <a:ext cx="288" cy="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dirty="0">
                  <a:solidFill>
                    <a:srgbClr val="FF0000"/>
                  </a:solidFill>
                </a:rPr>
                <a:t>B</a:t>
              </a:r>
            </a:p>
          </p:txBody>
        </p:sp>
        <p:sp>
          <p:nvSpPr>
            <p:cNvPr id="25" name="Text Box 10"/>
            <p:cNvSpPr txBox="1">
              <a:spLocks noChangeArrowheads="1"/>
            </p:cNvSpPr>
            <p:nvPr/>
          </p:nvSpPr>
          <p:spPr bwMode="auto">
            <a:xfrm>
              <a:off x="5088" y="2171"/>
              <a:ext cx="288" cy="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dirty="0">
                  <a:solidFill>
                    <a:srgbClr val="FF0000"/>
                  </a:solidFill>
                </a:rPr>
                <a:t>C</a:t>
              </a:r>
            </a:p>
          </p:txBody>
        </p:sp>
        <p:sp>
          <p:nvSpPr>
            <p:cNvPr id="26" name="Line 11"/>
            <p:cNvSpPr>
              <a:spLocks noChangeShapeType="1"/>
            </p:cNvSpPr>
            <p:nvPr/>
          </p:nvSpPr>
          <p:spPr bwMode="auto">
            <a:xfrm flipV="1">
              <a:off x="2736" y="1956"/>
              <a:ext cx="26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7" name="Text Box 12"/>
            <p:cNvSpPr txBox="1">
              <a:spLocks noChangeArrowheads="1"/>
            </p:cNvSpPr>
            <p:nvPr/>
          </p:nvSpPr>
          <p:spPr bwMode="auto">
            <a:xfrm rot="180597">
              <a:off x="3175" y="1787"/>
              <a:ext cx="384" cy="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dirty="0">
                  <a:solidFill>
                    <a:srgbClr val="FF0000"/>
                  </a:solidFill>
                </a:rPr>
                <a:t>M</a:t>
              </a:r>
            </a:p>
          </p:txBody>
        </p:sp>
        <p:sp>
          <p:nvSpPr>
            <p:cNvPr id="28" name="Text Box 13"/>
            <p:cNvSpPr txBox="1">
              <a:spLocks noChangeArrowheads="1"/>
            </p:cNvSpPr>
            <p:nvPr/>
          </p:nvSpPr>
          <p:spPr bwMode="auto">
            <a:xfrm>
              <a:off x="4437" y="1796"/>
              <a:ext cx="384" cy="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dirty="0">
                  <a:solidFill>
                    <a:srgbClr val="FF0000"/>
                  </a:solidFill>
                </a:rPr>
                <a:t>N</a:t>
              </a:r>
            </a:p>
          </p:txBody>
        </p:sp>
        <p:sp>
          <p:nvSpPr>
            <p:cNvPr id="29" name="Text Box 14"/>
            <p:cNvSpPr txBox="1">
              <a:spLocks noChangeArrowheads="1"/>
            </p:cNvSpPr>
            <p:nvPr/>
          </p:nvSpPr>
          <p:spPr bwMode="auto">
            <a:xfrm>
              <a:off x="5184" y="1806"/>
              <a:ext cx="384" cy="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dirty="0">
                  <a:solidFill>
                    <a:srgbClr val="FF0000"/>
                  </a:solidFill>
                </a:rPr>
                <a:t>a</a:t>
              </a:r>
            </a:p>
          </p:txBody>
        </p:sp>
      </p:grpSp>
    </p:spTree>
    <p:extLst>
      <p:ext uri="{BB962C8B-B14F-4D97-AF65-F5344CB8AC3E}">
        <p14:creationId xmlns:p14="http://schemas.microsoft.com/office/powerpoint/2010/main" val="30396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down)">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0" dur="5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 calcmode="lin" valueType="num">
                                      <p:cBhvr>
                                        <p:cTn id="4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4" dur="500"/>
                                        <p:tgtEl>
                                          <p:spTgt spid="3">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anim calcmode="lin" valueType="num">
                                      <p:cBhvr>
                                        <p:cTn id="5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6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12879" y="143068"/>
            <a:ext cx="12192000" cy="1672093"/>
          </a:xfrm>
          <a:solidFill>
            <a:schemeClr val="accent2">
              <a:lumMod val="20000"/>
              <a:lumOff val="80000"/>
            </a:schemeClr>
          </a:solidFill>
        </p:spPr>
        <p:txBody>
          <a:bodyPr>
            <a:noAutofit/>
          </a:bodyPr>
          <a:lstStyle/>
          <a:p>
            <a:r>
              <a:rPr lang="en-US" sz="3600" dirty="0" err="1" smtClean="0">
                <a:solidFill>
                  <a:srgbClr val="FF0000"/>
                </a:solidFill>
                <a:latin typeface="Times New Roman" panose="02020603050405020304" pitchFamily="18" charset="0"/>
                <a:cs typeface="Times New Roman" panose="02020603050405020304" pitchFamily="18" charset="0"/>
              </a:rPr>
              <a:t>Định</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lí</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Nếu</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một</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đường</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thẳng</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cắt</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hai</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cạnh</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của</a:t>
            </a:r>
            <a:r>
              <a:rPr lang="en-US" sz="3600" dirty="0" smtClean="0">
                <a:solidFill>
                  <a:srgbClr val="0000FF"/>
                </a:solidFill>
                <a:latin typeface="Times New Roman" panose="02020603050405020304" pitchFamily="18" charset="0"/>
                <a:cs typeface="Times New Roman" panose="02020603050405020304" pitchFamily="18" charset="0"/>
              </a:rPr>
              <a:t> tam </a:t>
            </a:r>
            <a:r>
              <a:rPr lang="en-US" sz="3600" dirty="0" err="1" smtClean="0">
                <a:solidFill>
                  <a:srgbClr val="0000FF"/>
                </a:solidFill>
                <a:latin typeface="Times New Roman" panose="02020603050405020304" pitchFamily="18" charset="0"/>
                <a:cs typeface="Times New Roman" panose="02020603050405020304" pitchFamily="18" charset="0"/>
              </a:rPr>
              <a:t>giác</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và</a:t>
            </a:r>
            <a:r>
              <a:rPr lang="en-US" sz="3600" dirty="0" smtClean="0">
                <a:solidFill>
                  <a:srgbClr val="0000FF"/>
                </a:solidFill>
                <a:latin typeface="Times New Roman" panose="02020603050405020304" pitchFamily="18" charset="0"/>
                <a:cs typeface="Times New Roman" panose="02020603050405020304" pitchFamily="18" charset="0"/>
              </a:rPr>
              <a:t> song </a:t>
            </a:r>
            <a:r>
              <a:rPr lang="en-US" sz="3600" dirty="0" err="1" smtClean="0">
                <a:solidFill>
                  <a:srgbClr val="0000FF"/>
                </a:solidFill>
                <a:latin typeface="Times New Roman" panose="02020603050405020304" pitchFamily="18" charset="0"/>
                <a:cs typeface="Times New Roman" panose="02020603050405020304" pitchFamily="18" charset="0"/>
              </a:rPr>
              <a:t>song</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với</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canh</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còn</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lại</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thì</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nó</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tạo</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thành</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một</a:t>
            </a:r>
            <a:r>
              <a:rPr lang="en-US" sz="3600" dirty="0" smtClean="0">
                <a:solidFill>
                  <a:srgbClr val="0000FF"/>
                </a:solidFill>
                <a:latin typeface="Times New Roman" panose="02020603050405020304" pitchFamily="18" charset="0"/>
                <a:cs typeface="Times New Roman" panose="02020603050405020304" pitchFamily="18" charset="0"/>
              </a:rPr>
              <a:t> tam </a:t>
            </a:r>
            <a:r>
              <a:rPr lang="en-US" sz="3600" dirty="0" err="1" smtClean="0">
                <a:solidFill>
                  <a:srgbClr val="0000FF"/>
                </a:solidFill>
                <a:latin typeface="Times New Roman" panose="02020603050405020304" pitchFamily="18" charset="0"/>
                <a:cs typeface="Times New Roman" panose="02020603050405020304" pitchFamily="18" charset="0"/>
              </a:rPr>
              <a:t>giác</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mới</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đồng</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dạng</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với</a:t>
            </a:r>
            <a:r>
              <a:rPr lang="en-US" sz="3600" dirty="0" smtClean="0">
                <a:solidFill>
                  <a:srgbClr val="0000FF"/>
                </a:solidFill>
                <a:latin typeface="Times New Roman" panose="02020603050405020304" pitchFamily="18" charset="0"/>
                <a:cs typeface="Times New Roman" panose="02020603050405020304" pitchFamily="18" charset="0"/>
              </a:rPr>
              <a:t> tam </a:t>
            </a:r>
            <a:r>
              <a:rPr lang="en-US" sz="3600" dirty="0" err="1" smtClean="0">
                <a:solidFill>
                  <a:srgbClr val="0000FF"/>
                </a:solidFill>
                <a:latin typeface="Times New Roman" panose="02020603050405020304" pitchFamily="18" charset="0"/>
                <a:cs typeface="Times New Roman" panose="02020603050405020304" pitchFamily="18" charset="0"/>
              </a:rPr>
              <a:t>giác</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đã</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cho</a:t>
            </a:r>
            <a:r>
              <a:rPr lang="en-US" sz="3600" dirty="0" smtClean="0">
                <a:solidFill>
                  <a:srgbClr val="0000FF"/>
                </a:solidFill>
                <a:latin typeface="Times New Roman" panose="02020603050405020304" pitchFamily="18" charset="0"/>
                <a:cs typeface="Times New Roman" panose="02020603050405020304" pitchFamily="18" charset="0"/>
              </a:rPr>
              <a:t>. </a:t>
            </a:r>
            <a:endParaRPr lang="vi-VN" sz="3600" dirty="0">
              <a:solidFill>
                <a:srgbClr val="0000FF"/>
              </a:solidFill>
              <a:latin typeface="Times New Roman" panose="02020603050405020304" pitchFamily="18" charset="0"/>
              <a:cs typeface="Times New Roman" panose="02020603050405020304" pitchFamily="18" charset="0"/>
            </a:endParaRPr>
          </a:p>
        </p:txBody>
      </p:sp>
      <p:cxnSp>
        <p:nvCxnSpPr>
          <p:cNvPr id="35" name="Đường nối Thẳng 34"/>
          <p:cNvCxnSpPr/>
          <p:nvPr/>
        </p:nvCxnSpPr>
        <p:spPr>
          <a:xfrm flipH="1">
            <a:off x="2212126" y="2311465"/>
            <a:ext cx="38637" cy="27689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Đường nối Thẳng 38"/>
          <p:cNvCxnSpPr/>
          <p:nvPr/>
        </p:nvCxnSpPr>
        <p:spPr>
          <a:xfrm>
            <a:off x="1546985" y="4101118"/>
            <a:ext cx="378638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 Box 46"/>
          <p:cNvSpPr txBox="1">
            <a:spLocks noGrp="1" noChangeArrowheads="1"/>
          </p:cNvSpPr>
          <p:nvPr>
            <p:ph idx="1"/>
          </p:nvPr>
        </p:nvSpPr>
        <p:spPr bwMode="auto">
          <a:xfrm>
            <a:off x="-12879" y="1870260"/>
            <a:ext cx="12192000" cy="5441950"/>
          </a:xfrm>
          <a:prstGeom prst="rect">
            <a:avLst/>
          </a:prstGeom>
          <a:noFill/>
          <a:ln>
            <a:noFill/>
          </a:ln>
          <a:effectLst/>
          <a:extLst>
            <a:ext uri="{909E8E84-426E-40DD-AFC4-6F175D3DCCD1}">
              <a14:hiddenFill xmlns:a14="http://schemas.microsoft.com/office/drawing/2010/main">
                <a:solidFill>
                  <a:schemeClr val="accent1">
                    <a:alpha val="50999"/>
                  </a:schemeClr>
                </a:solidFill>
              </a14:hiddenFill>
            </a:ext>
            <a:ext uri="{91240B29-F687-4F45-9708-019B960494DF}">
              <a14:hiddenLine xmlns:a14="http://schemas.microsoft.com/office/drawing/2010/main" w="9525" algn="ctr">
                <a:solidFill>
                  <a:srgbClr val="9696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700" dirty="0">
                <a:solidFill>
                  <a:schemeClr val="bg1"/>
                </a:solidFill>
                <a:latin typeface="Times New Roman" panose="02020603050405020304" pitchFamily="18" charset="0"/>
              </a:rPr>
              <a:t>GT</a:t>
            </a:r>
          </a:p>
        </p:txBody>
      </p:sp>
      <p:sp>
        <p:nvSpPr>
          <p:cNvPr id="43" name="Hộp Văn bản 42"/>
          <p:cNvSpPr txBox="1"/>
          <p:nvPr/>
        </p:nvSpPr>
        <p:spPr>
          <a:xfrm>
            <a:off x="1546985" y="3082693"/>
            <a:ext cx="914399"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GT</a:t>
            </a:r>
            <a:endParaRPr lang="vi-VN" sz="2400" b="1" dirty="0">
              <a:latin typeface="Times New Roman" panose="02020603050405020304" pitchFamily="18" charset="0"/>
              <a:cs typeface="Times New Roman" panose="02020603050405020304" pitchFamily="18" charset="0"/>
            </a:endParaRPr>
          </a:p>
        </p:txBody>
      </p:sp>
      <p:sp>
        <p:nvSpPr>
          <p:cNvPr id="44" name="Hộp Văn bản 43"/>
          <p:cNvSpPr txBox="1"/>
          <p:nvPr/>
        </p:nvSpPr>
        <p:spPr>
          <a:xfrm>
            <a:off x="1489305" y="4253763"/>
            <a:ext cx="772732"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KL</a:t>
            </a:r>
            <a:endParaRPr lang="vi-VN" sz="2400" b="1" dirty="0">
              <a:latin typeface="Times New Roman" panose="02020603050405020304" pitchFamily="18" charset="0"/>
              <a:cs typeface="Times New Roman" panose="02020603050405020304" pitchFamily="18" charset="0"/>
            </a:endParaRPr>
          </a:p>
        </p:txBody>
      </p:sp>
      <p:sp>
        <p:nvSpPr>
          <p:cNvPr id="45" name="Hình chữ nhật 44"/>
          <p:cNvSpPr/>
          <p:nvPr/>
        </p:nvSpPr>
        <p:spPr>
          <a:xfrm>
            <a:off x="2576128" y="2434822"/>
            <a:ext cx="1497310" cy="523220"/>
          </a:xfrm>
          <a:prstGeom prst="rect">
            <a:avLst/>
          </a:prstGeom>
        </p:spPr>
        <p:txBody>
          <a:bodyPr wrap="square">
            <a:spAutoFit/>
          </a:bodyPr>
          <a:lstStyle/>
          <a:p>
            <a:r>
              <a:rPr lang="en-US" sz="2800" dirty="0" smtClean="0">
                <a:latin typeface="Times New Roman" panose="02020603050405020304" pitchFamily="18" charset="0"/>
                <a:cs typeface="Times New Roman" panose="02020603050405020304" pitchFamily="18" charset="0"/>
              </a:rPr>
              <a:t>∆ ABC </a:t>
            </a:r>
            <a:endParaRPr lang="vi-VN" sz="2800" dirty="0"/>
          </a:p>
        </p:txBody>
      </p:sp>
      <p:sp>
        <p:nvSpPr>
          <p:cNvPr id="46" name="Hình chữ nhật 45"/>
          <p:cNvSpPr/>
          <p:nvPr/>
        </p:nvSpPr>
        <p:spPr>
          <a:xfrm>
            <a:off x="2580981" y="2991863"/>
            <a:ext cx="1633923" cy="523220"/>
          </a:xfrm>
          <a:prstGeom prst="rect">
            <a:avLst/>
          </a:prstGeom>
        </p:spPr>
        <p:txBody>
          <a:bodyPr wrap="square">
            <a:spAutoFit/>
          </a:bodyPr>
          <a:lstStyle/>
          <a:p>
            <a:r>
              <a:rPr lang="en-US" sz="2800" dirty="0" smtClean="0">
                <a:latin typeface="Times New Roman" panose="02020603050405020304" pitchFamily="18" charset="0"/>
                <a:cs typeface="Times New Roman" panose="02020603050405020304" pitchFamily="18" charset="0"/>
              </a:rPr>
              <a:t>MN//BC</a:t>
            </a:r>
          </a:p>
        </p:txBody>
      </p:sp>
      <p:graphicFrame>
        <p:nvGraphicFramePr>
          <p:cNvPr id="48" name="Đối tượng 47"/>
          <p:cNvGraphicFramePr>
            <a:graphicFrameLocks noChangeAspect="1"/>
          </p:cNvGraphicFramePr>
          <p:nvPr>
            <p:extLst>
              <p:ext uri="{D42A27DB-BD31-4B8C-83A1-F6EECF244321}">
                <p14:modId xmlns:p14="http://schemas.microsoft.com/office/powerpoint/2010/main" val="337836"/>
              </p:ext>
            </p:extLst>
          </p:nvPr>
        </p:nvGraphicFramePr>
        <p:xfrm>
          <a:off x="2267375" y="3492284"/>
          <a:ext cx="3424238" cy="499184"/>
        </p:xfrm>
        <a:graphic>
          <a:graphicData uri="http://schemas.openxmlformats.org/presentationml/2006/ole">
            <mc:AlternateContent xmlns:mc="http://schemas.openxmlformats.org/markup-compatibility/2006">
              <mc:Choice xmlns:v="urn:schemas-microsoft-com:vml" Requires="v">
                <p:oleObj spid="_x0000_s8309" name="Phương trình" r:id="rId3" imgW="1091880" imgH="203040" progId="Equation.3">
                  <p:embed/>
                </p:oleObj>
              </mc:Choice>
              <mc:Fallback>
                <p:oleObj name="Phương trình" r:id="rId3" imgW="1091880" imgH="203040" progId="Equation.3">
                  <p:embed/>
                  <p:pic>
                    <p:nvPicPr>
                      <p:cNvPr id="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375" y="3492284"/>
                        <a:ext cx="3424238" cy="4991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 name="Text Box 54"/>
          <p:cNvSpPr txBox="1">
            <a:spLocks noChangeArrowheads="1"/>
          </p:cNvSpPr>
          <p:nvPr/>
        </p:nvSpPr>
        <p:spPr bwMode="auto">
          <a:xfrm>
            <a:off x="2250763" y="4228356"/>
            <a:ext cx="3832358" cy="523707"/>
          </a:xfrm>
          <a:prstGeom prst="rect">
            <a:avLst/>
          </a:prstGeom>
          <a:noFill/>
          <a:ln w="9525" algn="ctr">
            <a:noFill/>
            <a:miter lim="800000"/>
            <a:headEnd/>
            <a:tailEnd/>
          </a:ln>
          <a:effectLst/>
        </p:spPr>
        <p:txBody>
          <a:bodyPr>
            <a:spAutoFit/>
          </a:bodyPr>
          <a:lstStyle>
            <a:defPPr>
              <a:defRPr lang="vi-V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800" b="1" dirty="0">
                <a:latin typeface="Times New Roman" pitchFamily="18" charset="0"/>
                <a:sym typeface="Symbol" pitchFamily="18" charset="2"/>
              </a:rPr>
              <a:t></a:t>
            </a:r>
            <a:r>
              <a:rPr lang="en-US" sz="2800" dirty="0" smtClean="0">
                <a:latin typeface="Times New Roman" pitchFamily="18" charset="0"/>
                <a:sym typeface="Symbol" pitchFamily="18" charset="2"/>
              </a:rPr>
              <a:t>AMN</a:t>
            </a:r>
            <a:r>
              <a:rPr lang="en-US" sz="2800" b="1" dirty="0" smtClean="0">
                <a:latin typeface="Yu Gothic UI Semilight" panose="020B0400000000000000" pitchFamily="34" charset="-128"/>
                <a:ea typeface="Yu Gothic UI Semilight" panose="020B0400000000000000" pitchFamily="34" charset="-128"/>
                <a:sym typeface="Symbol" pitchFamily="18" charset="2"/>
              </a:rPr>
              <a:t>∽</a:t>
            </a:r>
            <a:r>
              <a:rPr lang="en-US" sz="2800" b="1" dirty="0" smtClean="0">
                <a:latin typeface="Times New Roman" pitchFamily="18" charset="0"/>
                <a:sym typeface="Symbol" pitchFamily="18" charset="2"/>
              </a:rPr>
              <a:t></a:t>
            </a:r>
            <a:r>
              <a:rPr lang="en-US" sz="2800" dirty="0">
                <a:latin typeface="Times New Roman" pitchFamily="18" charset="0"/>
                <a:sym typeface="Symbol" pitchFamily="18" charset="2"/>
              </a:rPr>
              <a:t>ABC </a:t>
            </a:r>
            <a:endParaRPr lang="en-US" sz="2800" i="1" dirty="0">
              <a:latin typeface="Times New Roman" pitchFamily="18" charset="0"/>
            </a:endParaRPr>
          </a:p>
        </p:txBody>
      </p:sp>
      <p:sp>
        <p:nvSpPr>
          <p:cNvPr id="3" name="Hộp Văn bản 2"/>
          <p:cNvSpPr txBox="1"/>
          <p:nvPr/>
        </p:nvSpPr>
        <p:spPr>
          <a:xfrm>
            <a:off x="8066741" y="5080423"/>
            <a:ext cx="2017417" cy="584775"/>
          </a:xfrm>
          <a:prstGeom prst="rect">
            <a:avLst/>
          </a:prstGeom>
          <a:noFill/>
        </p:spPr>
        <p:txBody>
          <a:bodyPr wrap="square" rtlCol="0">
            <a:spAutoFit/>
          </a:bodyPr>
          <a:lstStyle/>
          <a:p>
            <a:r>
              <a:rPr lang="en-US" sz="3200" b="1" dirty="0" err="1" smtClean="0">
                <a:solidFill>
                  <a:srgbClr val="0000FF"/>
                </a:solidFill>
                <a:latin typeface="Times New Roman" panose="02020603050405020304" pitchFamily="18" charset="0"/>
                <a:cs typeface="Times New Roman" panose="02020603050405020304" pitchFamily="18" charset="0"/>
              </a:rPr>
              <a:t>Hình</a:t>
            </a:r>
            <a:r>
              <a:rPr lang="en-US" sz="3200" b="1" dirty="0" smtClean="0">
                <a:solidFill>
                  <a:srgbClr val="0000FF"/>
                </a:solidFill>
                <a:latin typeface="Times New Roman" panose="02020603050405020304" pitchFamily="18" charset="0"/>
                <a:cs typeface="Times New Roman" panose="02020603050405020304" pitchFamily="18" charset="0"/>
              </a:rPr>
              <a:t> 30</a:t>
            </a:r>
            <a:endParaRPr lang="vi-VN" sz="3200" b="1" dirty="0">
              <a:solidFill>
                <a:srgbClr val="0000FF"/>
              </a:solidFill>
              <a:latin typeface="Times New Roman" panose="02020603050405020304" pitchFamily="18" charset="0"/>
              <a:cs typeface="Times New Roman" panose="02020603050405020304" pitchFamily="18" charset="0"/>
            </a:endParaRPr>
          </a:p>
        </p:txBody>
      </p:sp>
      <p:grpSp>
        <p:nvGrpSpPr>
          <p:cNvPr id="31" name="Group 27"/>
          <p:cNvGrpSpPr>
            <a:grpSpLocks/>
          </p:cNvGrpSpPr>
          <p:nvPr/>
        </p:nvGrpSpPr>
        <p:grpSpPr bwMode="auto">
          <a:xfrm>
            <a:off x="6530296" y="2002822"/>
            <a:ext cx="5593158" cy="3110758"/>
            <a:chOff x="2736" y="1408"/>
            <a:chExt cx="2832" cy="996"/>
          </a:xfrm>
        </p:grpSpPr>
        <p:sp>
          <p:nvSpPr>
            <p:cNvPr id="32" name="Line 28"/>
            <p:cNvSpPr>
              <a:spLocks noChangeShapeType="1"/>
            </p:cNvSpPr>
            <p:nvPr/>
          </p:nvSpPr>
          <p:spPr bwMode="auto">
            <a:xfrm flipH="1">
              <a:off x="3165" y="1527"/>
              <a:ext cx="576" cy="768"/>
            </a:xfrm>
            <a:prstGeom prst="line">
              <a:avLst/>
            </a:prstGeom>
            <a:noFill/>
            <a:ln w="28575">
              <a:solidFill>
                <a:srgbClr val="0000FF"/>
              </a:solidFill>
              <a:round/>
              <a:headEnd/>
              <a:tailEnd/>
            </a:ln>
          </p:spPr>
          <p:txBody>
            <a:bodyPr/>
            <a:lstStyle>
              <a:defPPr>
                <a:defRPr lang="vi-V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33" name="Line 29"/>
            <p:cNvSpPr>
              <a:spLocks noChangeShapeType="1"/>
            </p:cNvSpPr>
            <p:nvPr/>
          </p:nvSpPr>
          <p:spPr bwMode="auto">
            <a:xfrm>
              <a:off x="3741" y="1527"/>
              <a:ext cx="1392" cy="768"/>
            </a:xfrm>
            <a:prstGeom prst="line">
              <a:avLst/>
            </a:prstGeom>
            <a:noFill/>
            <a:ln w="28575">
              <a:solidFill>
                <a:srgbClr val="0000FF"/>
              </a:solidFill>
              <a:round/>
              <a:headEnd/>
              <a:tailEnd/>
            </a:ln>
          </p:spPr>
          <p:txBody>
            <a:bodyPr/>
            <a:lstStyle>
              <a:defPPr>
                <a:defRPr lang="vi-V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34" name="Line 30"/>
            <p:cNvSpPr>
              <a:spLocks noChangeShapeType="1"/>
            </p:cNvSpPr>
            <p:nvPr/>
          </p:nvSpPr>
          <p:spPr bwMode="auto">
            <a:xfrm flipH="1">
              <a:off x="3165" y="2295"/>
              <a:ext cx="1968" cy="0"/>
            </a:xfrm>
            <a:prstGeom prst="line">
              <a:avLst/>
            </a:prstGeom>
            <a:noFill/>
            <a:ln w="28575">
              <a:solidFill>
                <a:srgbClr val="0000FF"/>
              </a:solidFill>
              <a:round/>
              <a:headEnd/>
              <a:tailEnd/>
            </a:ln>
          </p:spPr>
          <p:txBody>
            <a:bodyPr/>
            <a:lstStyle>
              <a:defPPr>
                <a:defRPr lang="vi-V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36" name="Text Box 31"/>
            <p:cNvSpPr txBox="1">
              <a:spLocks noChangeArrowheads="1"/>
            </p:cNvSpPr>
            <p:nvPr/>
          </p:nvSpPr>
          <p:spPr bwMode="auto">
            <a:xfrm>
              <a:off x="3645" y="1408"/>
              <a:ext cx="288" cy="148"/>
            </a:xfrm>
            <a:prstGeom prst="rect">
              <a:avLst/>
            </a:prstGeom>
            <a:noFill/>
            <a:ln w="9525">
              <a:noFill/>
              <a:miter lim="800000"/>
              <a:headEnd/>
              <a:tailEnd/>
            </a:ln>
          </p:spPr>
          <p:txBody>
            <a:bodyPr>
              <a:spAutoFit/>
            </a:bodyPr>
            <a:lstStyle>
              <a:defPPr>
                <a:defRPr lang="vi-V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spcBef>
                  <a:spcPct val="50000"/>
                </a:spcBef>
              </a:pPr>
              <a:r>
                <a:rPr lang="en-US" sz="2400" b="1" dirty="0">
                  <a:solidFill>
                    <a:srgbClr val="FF0000"/>
                  </a:solidFill>
                </a:rPr>
                <a:t>A</a:t>
              </a:r>
            </a:p>
          </p:txBody>
        </p:sp>
        <p:sp>
          <p:nvSpPr>
            <p:cNvPr id="38" name="Text Box 32"/>
            <p:cNvSpPr txBox="1">
              <a:spLocks noChangeArrowheads="1"/>
            </p:cNvSpPr>
            <p:nvPr/>
          </p:nvSpPr>
          <p:spPr bwMode="auto">
            <a:xfrm>
              <a:off x="2973" y="2247"/>
              <a:ext cx="288" cy="148"/>
            </a:xfrm>
            <a:prstGeom prst="rect">
              <a:avLst/>
            </a:prstGeom>
            <a:noFill/>
            <a:ln w="9525">
              <a:noFill/>
              <a:miter lim="800000"/>
              <a:headEnd/>
              <a:tailEnd/>
            </a:ln>
          </p:spPr>
          <p:txBody>
            <a:bodyPr>
              <a:spAutoFit/>
            </a:bodyPr>
            <a:lstStyle>
              <a:defPPr>
                <a:defRPr lang="vi-V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spcBef>
                  <a:spcPct val="50000"/>
                </a:spcBef>
              </a:pPr>
              <a:r>
                <a:rPr lang="en-US" sz="2400" b="1" dirty="0">
                  <a:solidFill>
                    <a:srgbClr val="FF0000"/>
                  </a:solidFill>
                </a:rPr>
                <a:t>B</a:t>
              </a:r>
            </a:p>
          </p:txBody>
        </p:sp>
        <p:sp>
          <p:nvSpPr>
            <p:cNvPr id="40" name="Text Box 33"/>
            <p:cNvSpPr txBox="1">
              <a:spLocks noChangeArrowheads="1"/>
            </p:cNvSpPr>
            <p:nvPr/>
          </p:nvSpPr>
          <p:spPr bwMode="auto">
            <a:xfrm>
              <a:off x="5085" y="2256"/>
              <a:ext cx="288" cy="148"/>
            </a:xfrm>
            <a:prstGeom prst="rect">
              <a:avLst/>
            </a:prstGeom>
            <a:noFill/>
            <a:ln w="9525">
              <a:noFill/>
              <a:miter lim="800000"/>
              <a:headEnd/>
              <a:tailEnd/>
            </a:ln>
          </p:spPr>
          <p:txBody>
            <a:bodyPr>
              <a:spAutoFit/>
            </a:bodyPr>
            <a:lstStyle>
              <a:defPPr>
                <a:defRPr lang="vi-V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spcBef>
                  <a:spcPct val="50000"/>
                </a:spcBef>
              </a:pPr>
              <a:r>
                <a:rPr lang="en-US" sz="2400" b="1" dirty="0">
                  <a:solidFill>
                    <a:srgbClr val="FF0000"/>
                  </a:solidFill>
                </a:rPr>
                <a:t>C</a:t>
              </a:r>
            </a:p>
          </p:txBody>
        </p:sp>
        <p:sp>
          <p:nvSpPr>
            <p:cNvPr id="41" name="Line 34"/>
            <p:cNvSpPr>
              <a:spLocks noChangeShapeType="1"/>
            </p:cNvSpPr>
            <p:nvPr/>
          </p:nvSpPr>
          <p:spPr bwMode="auto">
            <a:xfrm flipV="1">
              <a:off x="2736" y="1956"/>
              <a:ext cx="2688" cy="0"/>
            </a:xfrm>
            <a:prstGeom prst="line">
              <a:avLst/>
            </a:prstGeom>
            <a:noFill/>
            <a:ln w="19050">
              <a:solidFill>
                <a:schemeClr val="tx1"/>
              </a:solidFill>
              <a:round/>
              <a:headEnd/>
              <a:tailEnd/>
            </a:ln>
          </p:spPr>
          <p:txBody>
            <a:bodyPr/>
            <a:lstStyle>
              <a:defPPr>
                <a:defRPr lang="vi-V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47" name="Text Box 35"/>
            <p:cNvSpPr txBox="1">
              <a:spLocks noChangeArrowheads="1"/>
            </p:cNvSpPr>
            <p:nvPr/>
          </p:nvSpPr>
          <p:spPr bwMode="auto">
            <a:xfrm>
              <a:off x="3216" y="1728"/>
              <a:ext cx="384" cy="148"/>
            </a:xfrm>
            <a:prstGeom prst="rect">
              <a:avLst/>
            </a:prstGeom>
            <a:noFill/>
            <a:ln w="9525">
              <a:noFill/>
              <a:miter lim="800000"/>
              <a:headEnd/>
              <a:tailEnd/>
            </a:ln>
          </p:spPr>
          <p:txBody>
            <a:bodyPr>
              <a:spAutoFit/>
            </a:bodyPr>
            <a:lstStyle>
              <a:defPPr>
                <a:defRPr lang="vi-V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spcBef>
                  <a:spcPct val="50000"/>
                </a:spcBef>
              </a:pPr>
              <a:r>
                <a:rPr lang="en-US" sz="2400" b="1" dirty="0">
                  <a:solidFill>
                    <a:srgbClr val="FF0000"/>
                  </a:solidFill>
                </a:rPr>
                <a:t>M</a:t>
              </a:r>
            </a:p>
          </p:txBody>
        </p:sp>
        <p:sp>
          <p:nvSpPr>
            <p:cNvPr id="49" name="Text Box 36"/>
            <p:cNvSpPr txBox="1">
              <a:spLocks noChangeArrowheads="1"/>
            </p:cNvSpPr>
            <p:nvPr/>
          </p:nvSpPr>
          <p:spPr bwMode="auto">
            <a:xfrm>
              <a:off x="4461" y="1726"/>
              <a:ext cx="384" cy="148"/>
            </a:xfrm>
            <a:prstGeom prst="rect">
              <a:avLst/>
            </a:prstGeom>
            <a:noFill/>
            <a:ln w="9525">
              <a:noFill/>
              <a:miter lim="800000"/>
              <a:headEnd/>
              <a:tailEnd/>
            </a:ln>
          </p:spPr>
          <p:txBody>
            <a:bodyPr>
              <a:spAutoFit/>
            </a:bodyPr>
            <a:lstStyle>
              <a:defPPr>
                <a:defRPr lang="vi-V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spcBef>
                  <a:spcPct val="50000"/>
                </a:spcBef>
              </a:pPr>
              <a:r>
                <a:rPr lang="en-US" sz="2400" b="1" dirty="0">
                  <a:solidFill>
                    <a:srgbClr val="FF0000"/>
                  </a:solidFill>
                </a:rPr>
                <a:t>N</a:t>
              </a:r>
            </a:p>
          </p:txBody>
        </p:sp>
        <p:sp>
          <p:nvSpPr>
            <p:cNvPr id="50" name="Text Box 37"/>
            <p:cNvSpPr txBox="1">
              <a:spLocks noChangeArrowheads="1"/>
            </p:cNvSpPr>
            <p:nvPr/>
          </p:nvSpPr>
          <p:spPr bwMode="auto">
            <a:xfrm>
              <a:off x="5184" y="1776"/>
              <a:ext cx="384" cy="168"/>
            </a:xfrm>
            <a:prstGeom prst="rect">
              <a:avLst/>
            </a:prstGeom>
            <a:noFill/>
            <a:ln w="9525">
              <a:noFill/>
              <a:miter lim="800000"/>
              <a:headEnd/>
              <a:tailEnd/>
            </a:ln>
          </p:spPr>
          <p:txBody>
            <a:bodyPr>
              <a:spAutoFit/>
            </a:bodyPr>
            <a:lstStyle>
              <a:defPPr>
                <a:defRPr lang="vi-V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spcBef>
                  <a:spcPct val="50000"/>
                </a:spcBef>
              </a:pPr>
              <a:r>
                <a:rPr lang="en-US" sz="2800" b="1" dirty="0">
                  <a:solidFill>
                    <a:srgbClr val="FF0000"/>
                  </a:solidFill>
                </a:rPr>
                <a:t>a</a:t>
              </a:r>
            </a:p>
          </p:txBody>
        </p:sp>
      </p:grpSp>
    </p:spTree>
    <p:extLst>
      <p:ext uri="{BB962C8B-B14F-4D97-AF65-F5344CB8AC3E}">
        <p14:creationId xmlns:p14="http://schemas.microsoft.com/office/powerpoint/2010/main" val="124848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additive="base">
                                        <p:cTn id="20" dur="500" fill="hold"/>
                                        <p:tgtEl>
                                          <p:spTgt spid="43"/>
                                        </p:tgtEl>
                                        <p:attrNameLst>
                                          <p:attrName>ppt_x</p:attrName>
                                        </p:attrNameLst>
                                      </p:cBhvr>
                                      <p:tavLst>
                                        <p:tav tm="0">
                                          <p:val>
                                            <p:strVal val="#ppt_x"/>
                                          </p:val>
                                        </p:tav>
                                        <p:tav tm="100000">
                                          <p:val>
                                            <p:strVal val="#ppt_x"/>
                                          </p:val>
                                        </p:tav>
                                      </p:tavLst>
                                    </p:anim>
                                    <p:anim calcmode="lin" valueType="num">
                                      <p:cBhvr additive="base">
                                        <p:cTn id="21"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additive="base">
                                        <p:cTn id="26" dur="500" fill="hold"/>
                                        <p:tgtEl>
                                          <p:spTgt spid="44"/>
                                        </p:tgtEl>
                                        <p:attrNameLst>
                                          <p:attrName>ppt_x</p:attrName>
                                        </p:attrNameLst>
                                      </p:cBhvr>
                                      <p:tavLst>
                                        <p:tav tm="0">
                                          <p:val>
                                            <p:strVal val="#ppt_x"/>
                                          </p:val>
                                        </p:tav>
                                        <p:tav tm="100000">
                                          <p:val>
                                            <p:strVal val="#ppt_x"/>
                                          </p:val>
                                        </p:tav>
                                      </p:tavLst>
                                    </p:anim>
                                    <p:anim calcmode="lin" valueType="num">
                                      <p:cBhvr additive="base">
                                        <p:cTn id="2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barn(inVertical)">
                                      <p:cBhvr>
                                        <p:cTn id="39" dur="500"/>
                                        <p:tgtEl>
                                          <p:spTgt spid="4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wipe(down)">
                                      <p:cBhvr>
                                        <p:cTn id="44" dur="500"/>
                                        <p:tgtEl>
                                          <p:spTgt spid="48"/>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barn(inVertical)">
                                      <p:cBhvr>
                                        <p:cTn id="4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3" grpId="0"/>
      <p:bldP spid="44" grpId="0"/>
      <p:bldP spid="45" grpId="0"/>
      <p:bldP spid="46"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0" y="0"/>
            <a:ext cx="12192000" cy="785611"/>
          </a:xfrm>
          <a:solidFill>
            <a:schemeClr val="accent1">
              <a:lumMod val="20000"/>
              <a:lumOff val="80000"/>
            </a:schemeClr>
          </a:solidFill>
          <a:ln>
            <a:solidFill>
              <a:schemeClr val="accent1"/>
            </a:solidFill>
          </a:ln>
        </p:spPr>
        <p:txBody>
          <a:bodyPr>
            <a:normAutofit/>
          </a:bodyPr>
          <a:lstStyle/>
          <a:p>
            <a:r>
              <a:rPr lang="en-US" dirty="0" err="1" smtClean="0">
                <a:solidFill>
                  <a:srgbClr val="C00000"/>
                </a:solidFill>
                <a:latin typeface="Times New Roman" panose="02020603050405020304" pitchFamily="18" charset="0"/>
                <a:cs typeface="Times New Roman" panose="02020603050405020304" pitchFamily="18" charset="0"/>
              </a:rPr>
              <a:t>Chứng</a:t>
            </a:r>
            <a:r>
              <a:rPr lang="en-US" dirty="0" smtClean="0">
                <a:solidFill>
                  <a:srgbClr val="C00000"/>
                </a:solidFill>
                <a:latin typeface="Times New Roman" panose="02020603050405020304" pitchFamily="18" charset="0"/>
                <a:cs typeface="Times New Roman" panose="02020603050405020304" pitchFamily="18" charset="0"/>
              </a:rPr>
              <a:t> minh </a:t>
            </a:r>
            <a:r>
              <a:rPr lang="en-US" dirty="0" err="1" smtClean="0">
                <a:solidFill>
                  <a:srgbClr val="C00000"/>
                </a:solidFill>
                <a:latin typeface="Times New Roman" panose="02020603050405020304" pitchFamily="18" charset="0"/>
                <a:cs typeface="Times New Roman" panose="02020603050405020304" pitchFamily="18" charset="0"/>
              </a:rPr>
              <a:t>định</a:t>
            </a:r>
            <a:r>
              <a:rPr lang="en-US" dirty="0" smtClean="0">
                <a:solidFill>
                  <a:srgbClr val="C00000"/>
                </a:solidFill>
                <a:latin typeface="Times New Roman" panose="02020603050405020304" pitchFamily="18" charset="0"/>
                <a:cs typeface="Times New Roman" panose="02020603050405020304" pitchFamily="18" charset="0"/>
              </a:rPr>
              <a:t> </a:t>
            </a:r>
            <a:r>
              <a:rPr lang="en-US" dirty="0" err="1" smtClean="0">
                <a:solidFill>
                  <a:srgbClr val="C00000"/>
                </a:solidFill>
                <a:latin typeface="Times New Roman" panose="02020603050405020304" pitchFamily="18" charset="0"/>
                <a:cs typeface="Times New Roman" panose="02020603050405020304" pitchFamily="18" charset="0"/>
              </a:rPr>
              <a:t>lí</a:t>
            </a:r>
            <a:endParaRPr lang="vi-VN" dirty="0">
              <a:solidFill>
                <a:srgbClr val="C0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hỗ dành sẵn cho Nội dung 2"/>
              <p:cNvSpPr>
                <a:spLocks noGrp="1"/>
              </p:cNvSpPr>
              <p:nvPr>
                <p:ph idx="1"/>
              </p:nvPr>
            </p:nvSpPr>
            <p:spPr>
              <a:xfrm>
                <a:off x="0" y="888642"/>
                <a:ext cx="12192000" cy="5969358"/>
              </a:xfrm>
              <a:solidFill>
                <a:schemeClr val="accent1">
                  <a:lumMod val="20000"/>
                  <a:lumOff val="80000"/>
                </a:schemeClr>
              </a:solidFill>
            </p:spPr>
            <p:txBody>
              <a:bodyPr>
                <a:normAutofit/>
              </a:bodyPr>
              <a:lstStyle/>
              <a:p>
                <a:pPr marL="0" indent="0">
                  <a:buNone/>
                </a:pPr>
                <a:r>
                  <a:rPr lang="en-US" sz="3200" dirty="0" smtClean="0">
                    <a:latin typeface="Times New Roman" panose="02020603050405020304" pitchFamily="18" charset="0"/>
                    <a:cs typeface="Times New Roman" panose="02020603050405020304" pitchFamily="18" charset="0"/>
                  </a:rPr>
                  <a:t>Xét</a:t>
                </a:r>
                <a14:m>
                  <m:oMath xmlns:m="http://schemas.openxmlformats.org/officeDocument/2006/math">
                    <m:r>
                      <a:rPr lang="en-US" sz="3200" b="0" i="0" smtClean="0">
                        <a:latin typeface="Cambria Math" panose="02040503050406030204" pitchFamily="18" charset="0"/>
                        <a:ea typeface="Cambria Math" panose="02040503050406030204" pitchFamily="18" charset="0"/>
                        <a:cs typeface="Times New Roman" panose="02020603050405020304" pitchFamily="18" charset="0"/>
                      </a:rPr>
                      <m:t> </m:t>
                    </m:r>
                    <m:r>
                      <a:rPr lang="en-US" sz="3200" i="1" smtClean="0">
                        <a:latin typeface="Cambria Math" panose="02040503050406030204" pitchFamily="18" charset="0"/>
                        <a:ea typeface="Cambria Math" panose="02040503050406030204" pitchFamily="18" charset="0"/>
                        <a:cs typeface="Times New Roman" panose="02020603050405020304" pitchFamily="18" charset="0"/>
                      </a:rPr>
                      <m:t>∆</m:t>
                    </m:r>
                    <m:r>
                      <a:rPr lang="en-US" sz="3200" b="0" i="1" smtClean="0">
                        <a:latin typeface="Cambria Math" panose="02040503050406030204" pitchFamily="18" charset="0"/>
                        <a:ea typeface="Cambria Math" panose="02040503050406030204" pitchFamily="18" charset="0"/>
                        <a:cs typeface="Times New Roman" panose="02020603050405020304" pitchFamily="18" charset="0"/>
                      </a:rPr>
                      <m:t>𝐴𝐵𝐶</m:t>
                    </m:r>
                  </m:oMath>
                </a14:m>
                <a:r>
                  <a:rPr lang="en-US" sz="3200" dirty="0" smtClean="0">
                    <a:latin typeface="Times New Roman" panose="02020603050405020304" pitchFamily="18" charset="0"/>
                    <a:cs typeface="Times New Roman" panose="02020603050405020304" pitchFamily="18" charset="0"/>
                  </a:rPr>
                  <a:t> có MN//BC</a:t>
                </a:r>
              </a:p>
              <a:p>
                <a:pPr marL="0" indent="0">
                  <a:buNone/>
                </a:pPr>
                <a:r>
                  <a:rPr lang="en-US" sz="3200" dirty="0" smtClean="0">
                    <a:latin typeface="Times New Roman" panose="02020603050405020304" pitchFamily="18" charset="0"/>
                    <a:cs typeface="Times New Roman" panose="02020603050405020304" pitchFamily="18" charset="0"/>
                  </a:rPr>
                  <a:t> Hai </a:t>
                </a:r>
                <a14:m>
                  <m:oMath xmlns:m="http://schemas.openxmlformats.org/officeDocument/2006/math">
                    <m:r>
                      <a:rPr lang="en-US" sz="3200" i="1" smtClean="0">
                        <a:latin typeface="Cambria Math" panose="02040503050406030204" pitchFamily="18" charset="0"/>
                        <a:ea typeface="Cambria Math" panose="02040503050406030204" pitchFamily="18" charset="0"/>
                        <a:cs typeface="Times New Roman" panose="02020603050405020304" pitchFamily="18" charset="0"/>
                      </a:rPr>
                      <m:t>∆</m:t>
                    </m:r>
                    <m:r>
                      <a:rPr lang="en-US" sz="3200" b="0" i="1" smtClean="0">
                        <a:latin typeface="Cambria Math" panose="02040503050406030204" pitchFamily="18" charset="0"/>
                        <a:ea typeface="Cambria Math" panose="02040503050406030204" pitchFamily="18" charset="0"/>
                        <a:cs typeface="Times New Roman" panose="02020603050405020304" pitchFamily="18" charset="0"/>
                      </a:rPr>
                      <m:t>𝐴𝑀𝑁</m:t>
                    </m:r>
                    <m:r>
                      <a:rPr lang="en-US" sz="3200" b="0" i="1" smtClean="0">
                        <a:latin typeface="Cambria Math" panose="02040503050406030204" pitchFamily="18" charset="0"/>
                        <a:ea typeface="Cambria Math" panose="02040503050406030204" pitchFamily="18" charset="0"/>
                        <a:cs typeface="Times New Roman" panose="02020603050405020304" pitchFamily="18" charset="0"/>
                      </a:rPr>
                      <m:t> </m:t>
                    </m:r>
                  </m:oMath>
                </a14:m>
                <a:r>
                  <a:rPr lang="en-US" sz="3200" dirty="0" err="1" smtClean="0">
                    <a:latin typeface="Times New Roman" panose="02020603050405020304" pitchFamily="18" charset="0"/>
                    <a:cs typeface="Times New Roman" panose="02020603050405020304" pitchFamily="18" charset="0"/>
                  </a:rPr>
                  <a:t>và</a:t>
                </a:r>
                <a:r>
                  <a:rPr lang="en-US" sz="32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3200" i="1" smtClean="0">
                        <a:latin typeface="Cambria Math" panose="02040503050406030204" pitchFamily="18" charset="0"/>
                        <a:ea typeface="Cambria Math" panose="02040503050406030204" pitchFamily="18" charset="0"/>
                        <a:cs typeface="Times New Roman" panose="02020603050405020304" pitchFamily="18" charset="0"/>
                      </a:rPr>
                      <m:t>∆</m:t>
                    </m:r>
                    <m:r>
                      <a:rPr lang="en-US" sz="3200" b="0" i="1" smtClean="0">
                        <a:latin typeface="Cambria Math" panose="02040503050406030204" pitchFamily="18" charset="0"/>
                        <a:ea typeface="Cambria Math" panose="02040503050406030204" pitchFamily="18" charset="0"/>
                        <a:cs typeface="Times New Roman" panose="02020603050405020304" pitchFamily="18" charset="0"/>
                      </a:rPr>
                      <m:t>𝐴𝐵𝐶</m:t>
                    </m:r>
                  </m:oMath>
                </a14:m>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có</a:t>
                </a:r>
                <a:r>
                  <a:rPr lang="en-US" sz="3200" dirty="0" smtClean="0">
                    <a:latin typeface="Times New Roman" panose="02020603050405020304" pitchFamily="18" charset="0"/>
                    <a:cs typeface="Times New Roman" panose="02020603050405020304" pitchFamily="18" charset="0"/>
                  </a:rPr>
                  <a:t>:</a:t>
                </a:r>
              </a:p>
              <a:p>
                <a:pPr marL="0" indent="0">
                  <a:buNone/>
                </a:pPr>
                <a14:m>
                  <m:oMath xmlns:m="http://schemas.openxmlformats.org/officeDocument/2006/math">
                    <m:acc>
                      <m:accPr>
                        <m:chr m:val="̂"/>
                        <m:ctrlPr>
                          <a:rPr lang="en-US" sz="3200" i="1" smtClean="0">
                            <a:latin typeface="Cambria Math"/>
                            <a:cs typeface="Times New Roman" panose="02020603050405020304" pitchFamily="18" charset="0"/>
                          </a:rPr>
                        </m:ctrlPr>
                      </m:accPr>
                      <m:e>
                        <m:r>
                          <a:rPr lang="en-US" sz="3200" b="0" i="1" smtClean="0">
                            <a:latin typeface="Cambria Math" panose="02040503050406030204" pitchFamily="18" charset="0"/>
                            <a:cs typeface="Times New Roman" panose="02020603050405020304" pitchFamily="18" charset="0"/>
                          </a:rPr>
                          <m:t>𝐴𝑀𝑁</m:t>
                        </m:r>
                      </m:e>
                    </m:acc>
                    <m:r>
                      <a:rPr lang="en-US" sz="3200" b="0" i="1" smtClean="0">
                        <a:latin typeface="Cambria Math" panose="02040503050406030204" pitchFamily="18" charset="0"/>
                        <a:cs typeface="Times New Roman" panose="02020603050405020304" pitchFamily="18" charset="0"/>
                      </a:rPr>
                      <m:t>=</m:t>
                    </m:r>
                    <m:acc>
                      <m:accPr>
                        <m:chr m:val="̂"/>
                        <m:ctrlPr>
                          <a:rPr lang="en-US" sz="3200" b="0" i="1" smtClean="0">
                            <a:latin typeface="Cambria Math"/>
                            <a:cs typeface="Times New Roman" panose="02020603050405020304" pitchFamily="18" charset="0"/>
                          </a:rPr>
                        </m:ctrlPr>
                      </m:accPr>
                      <m:e>
                        <m:r>
                          <a:rPr lang="en-US" sz="3200" b="0" i="1" smtClean="0">
                            <a:latin typeface="Cambria Math" panose="02040503050406030204" pitchFamily="18" charset="0"/>
                            <a:cs typeface="Times New Roman" panose="02020603050405020304" pitchFamily="18" charset="0"/>
                          </a:rPr>
                          <m:t>𝐴𝐵𝐶</m:t>
                        </m:r>
                      </m:e>
                    </m:acc>
                  </m:oMath>
                </a14:m>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cặp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góc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đồng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vị</a:t>
                </a:r>
                <a:r>
                  <a:rPr lang="en-US" sz="3200" dirty="0" smtClean="0">
                    <a:latin typeface="Times New Roman" panose="02020603050405020304" pitchFamily="18" charset="0"/>
                    <a:cs typeface="Times New Roman" panose="02020603050405020304" pitchFamily="18" charset="0"/>
                  </a:rPr>
                  <a:t>)</a:t>
                </a:r>
              </a:p>
              <a:p>
                <a:pPr marL="0" indent="0">
                  <a:buNone/>
                </a:pPr>
                <a14:m>
                  <m:oMath xmlns:m="http://schemas.openxmlformats.org/officeDocument/2006/math">
                    <m:acc>
                      <m:accPr>
                        <m:chr m:val="̂"/>
                        <m:ctrlPr>
                          <a:rPr lang="en-US" sz="3200" i="1" smtClean="0">
                            <a:latin typeface="Cambria Math"/>
                            <a:cs typeface="Times New Roman" panose="02020603050405020304" pitchFamily="18" charset="0"/>
                          </a:rPr>
                        </m:ctrlPr>
                      </m:accPr>
                      <m:e>
                        <m:r>
                          <a:rPr lang="en-US" sz="3200" b="0" i="1" smtClean="0">
                            <a:latin typeface="Cambria Math" panose="02040503050406030204" pitchFamily="18" charset="0"/>
                            <a:cs typeface="Times New Roman" panose="02020603050405020304" pitchFamily="18" charset="0"/>
                          </a:rPr>
                          <m:t>𝐴𝑁𝑀</m:t>
                        </m:r>
                      </m:e>
                    </m:acc>
                    <m:r>
                      <a:rPr lang="en-US" sz="3200" b="0" i="1" smtClean="0">
                        <a:latin typeface="Cambria Math" panose="02040503050406030204" pitchFamily="18" charset="0"/>
                        <a:cs typeface="Times New Roman" panose="02020603050405020304" pitchFamily="18" charset="0"/>
                      </a:rPr>
                      <m:t>=</m:t>
                    </m:r>
                    <m:acc>
                      <m:accPr>
                        <m:chr m:val="̂"/>
                        <m:ctrlPr>
                          <a:rPr lang="en-US" sz="3200" b="0" i="1" smtClean="0">
                            <a:latin typeface="Cambria Math"/>
                            <a:cs typeface="Times New Roman" panose="02020603050405020304" pitchFamily="18" charset="0"/>
                          </a:rPr>
                        </m:ctrlPr>
                      </m:accPr>
                      <m:e>
                        <m:r>
                          <a:rPr lang="en-US" sz="3200" b="0" i="1" smtClean="0">
                            <a:latin typeface="Cambria Math" panose="02040503050406030204" pitchFamily="18" charset="0"/>
                            <a:cs typeface="Times New Roman" panose="02020603050405020304" pitchFamily="18" charset="0"/>
                          </a:rPr>
                          <m:t>𝐴𝐶𝐵</m:t>
                        </m:r>
                      </m:e>
                    </m:acc>
                  </m:oMath>
                </a14:m>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cặp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góc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đồng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vị</a:t>
                </a:r>
                <a:r>
                  <a:rPr lang="en-US" sz="3200" dirty="0" smtClean="0">
                    <a:latin typeface="Times New Roman" panose="02020603050405020304" pitchFamily="18" charset="0"/>
                    <a:cs typeface="Times New Roman" panose="02020603050405020304" pitchFamily="18" charset="0"/>
                  </a:rPr>
                  <a:t>)</a:t>
                </a:r>
              </a:p>
              <a:p>
                <a:pPr marL="0" indent="0">
                  <a:buNone/>
                </a:pPr>
                <a14:m>
                  <m:oMath xmlns:m="http://schemas.openxmlformats.org/officeDocument/2006/math">
                    <m:acc>
                      <m:accPr>
                        <m:chr m:val="̂"/>
                        <m:ctrlPr>
                          <a:rPr lang="en-US" sz="3200" i="1" smtClean="0">
                            <a:latin typeface="Cambria Math"/>
                            <a:cs typeface="Times New Roman" panose="02020603050405020304" pitchFamily="18" charset="0"/>
                          </a:rPr>
                        </m:ctrlPr>
                      </m:accPr>
                      <m:e>
                        <m:r>
                          <a:rPr lang="en-US" sz="3200" b="0" i="1" smtClean="0">
                            <a:latin typeface="Cambria Math" panose="02040503050406030204" pitchFamily="18" charset="0"/>
                            <a:cs typeface="Times New Roman" panose="02020603050405020304" pitchFamily="18" charset="0"/>
                          </a:rPr>
                          <m:t>𝐵𝐴𝐶</m:t>
                        </m:r>
                      </m:e>
                    </m:acc>
                  </m:oMath>
                </a14:m>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chung</a:t>
                </a:r>
              </a:p>
              <a:p>
                <a:pPr marL="0" indent="0">
                  <a:buNone/>
                </a:pPr>
                <a:r>
                  <a:rPr lang="en-US" sz="3200" dirty="0" err="1" smtClean="0">
                    <a:latin typeface="Times New Roman" panose="02020603050405020304" pitchFamily="18" charset="0"/>
                    <a:cs typeface="Times New Roman" panose="02020603050405020304" pitchFamily="18" charset="0"/>
                  </a:rPr>
                  <a:t>Mặt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theo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hệ</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quả</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định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lí</a:t>
                </a:r>
                <a:r>
                  <a:rPr lang="en-US" sz="3200" dirty="0" smtClean="0">
                    <a:latin typeface="Times New Roman" panose="02020603050405020304" pitchFamily="18" charset="0"/>
                    <a:cs typeface="Times New Roman" panose="02020603050405020304" pitchFamily="18" charset="0"/>
                  </a:rPr>
                  <a:t> Ta-</a:t>
                </a:r>
                <a:r>
                  <a:rPr lang="en-US" sz="3200" dirty="0" err="1" smtClean="0">
                    <a:latin typeface="Times New Roman" panose="02020603050405020304" pitchFamily="18" charset="0"/>
                    <a:cs typeface="Times New Roman" panose="02020603050405020304" pitchFamily="18" charset="0"/>
                  </a:rPr>
                  <a:t>lét</a:t>
                </a:r>
                <a:r>
                  <a:rPr lang="en-US" sz="3200" dirty="0" smtClean="0">
                    <a:latin typeface="Times New Roman" panose="02020603050405020304" pitchFamily="18" charset="0"/>
                    <a:cs typeface="Times New Roman" panose="02020603050405020304" pitchFamily="18" charset="0"/>
                  </a:rPr>
                  <a:t> ta </a:t>
                </a:r>
                <a:r>
                  <a:rPr lang="en-US" sz="3200" dirty="0" err="1" smtClean="0">
                    <a:latin typeface="Times New Roman" panose="02020603050405020304" pitchFamily="18" charset="0"/>
                    <a:cs typeface="Times New Roman" panose="02020603050405020304" pitchFamily="18" charset="0"/>
                  </a:rPr>
                  <a:t>có</a:t>
                </a:r>
                <a:r>
                  <a:rPr lang="en-US" sz="3200" dirty="0" smtClean="0">
                    <a:latin typeface="Times New Roman" panose="02020603050405020304" pitchFamily="18" charset="0"/>
                    <a:cs typeface="Times New Roman" panose="02020603050405020304" pitchFamily="18" charset="0"/>
                  </a:rPr>
                  <a:t>:</a:t>
                </a:r>
              </a:p>
              <a:p>
                <a:pPr marL="0" indent="0">
                  <a:buNone/>
                </a:pPr>
                <a:r>
                  <a:rPr lang="en-US" sz="3200" dirty="0" smtClean="0">
                    <a:cs typeface="Times New Roman" panose="02020603050405020304" pitchFamily="18" charset="0"/>
                  </a:rPr>
                  <a:t>               </a:t>
                </a:r>
                <a14:m>
                  <m:oMath xmlns:m="http://schemas.openxmlformats.org/officeDocument/2006/math">
                    <m:f>
                      <m:fPr>
                        <m:ctrlPr>
                          <a:rPr lang="en-US" sz="4400" i="1" smtClean="0">
                            <a:latin typeface="Cambria Math"/>
                            <a:cs typeface="Times New Roman" panose="02020603050405020304" pitchFamily="18" charset="0"/>
                          </a:rPr>
                        </m:ctrlPr>
                      </m:fPr>
                      <m:num>
                        <m:r>
                          <a:rPr lang="en-US" sz="4400" b="0" i="1" smtClean="0">
                            <a:latin typeface="Cambria Math" panose="02040503050406030204" pitchFamily="18" charset="0"/>
                            <a:cs typeface="Times New Roman" panose="02020603050405020304" pitchFamily="18" charset="0"/>
                          </a:rPr>
                          <m:t>𝐴𝑀</m:t>
                        </m:r>
                      </m:num>
                      <m:den>
                        <m:r>
                          <a:rPr lang="en-US" sz="4400" b="0" i="1" smtClean="0">
                            <a:latin typeface="Cambria Math" panose="02040503050406030204" pitchFamily="18" charset="0"/>
                            <a:cs typeface="Times New Roman" panose="02020603050405020304" pitchFamily="18" charset="0"/>
                          </a:rPr>
                          <m:t>𝐴𝐵</m:t>
                        </m:r>
                      </m:den>
                    </m:f>
                    <m:r>
                      <a:rPr lang="en-US" sz="4400" b="0" i="1" smtClean="0">
                        <a:latin typeface="Cambria Math" panose="02040503050406030204" pitchFamily="18" charset="0"/>
                        <a:cs typeface="Times New Roman" panose="02020603050405020304" pitchFamily="18" charset="0"/>
                      </a:rPr>
                      <m:t>=</m:t>
                    </m:r>
                    <m:f>
                      <m:fPr>
                        <m:ctrlPr>
                          <a:rPr lang="en-US" sz="4400" b="0" i="1" smtClean="0">
                            <a:latin typeface="Cambria Math"/>
                            <a:cs typeface="Times New Roman" panose="02020603050405020304" pitchFamily="18" charset="0"/>
                          </a:rPr>
                        </m:ctrlPr>
                      </m:fPr>
                      <m:num>
                        <m:r>
                          <a:rPr lang="en-US" sz="4400" b="0" i="1" smtClean="0">
                            <a:latin typeface="Cambria Math" panose="02040503050406030204" pitchFamily="18" charset="0"/>
                            <a:cs typeface="Times New Roman" panose="02020603050405020304" pitchFamily="18" charset="0"/>
                          </a:rPr>
                          <m:t>𝑀𝑁</m:t>
                        </m:r>
                      </m:num>
                      <m:den>
                        <m:r>
                          <a:rPr lang="en-US" sz="4400" b="0" i="1" smtClean="0">
                            <a:latin typeface="Cambria Math" panose="02040503050406030204" pitchFamily="18" charset="0"/>
                            <a:cs typeface="Times New Roman" panose="02020603050405020304" pitchFamily="18" charset="0"/>
                          </a:rPr>
                          <m:t>𝐵𝐶</m:t>
                        </m:r>
                      </m:den>
                    </m:f>
                    <m:r>
                      <a:rPr lang="en-US" sz="4400" b="0" i="1" smtClean="0">
                        <a:latin typeface="Cambria Math" panose="02040503050406030204" pitchFamily="18" charset="0"/>
                        <a:cs typeface="Times New Roman" panose="02020603050405020304" pitchFamily="18" charset="0"/>
                      </a:rPr>
                      <m:t>=</m:t>
                    </m:r>
                    <m:f>
                      <m:fPr>
                        <m:ctrlPr>
                          <a:rPr lang="en-US" sz="4400" b="0" i="1" smtClean="0">
                            <a:latin typeface="Cambria Math"/>
                            <a:cs typeface="Times New Roman" panose="02020603050405020304" pitchFamily="18" charset="0"/>
                          </a:rPr>
                        </m:ctrlPr>
                      </m:fPr>
                      <m:num>
                        <m:r>
                          <a:rPr lang="en-US" sz="4400" b="0" i="1" smtClean="0">
                            <a:latin typeface="Cambria Math" panose="02040503050406030204" pitchFamily="18" charset="0"/>
                            <a:cs typeface="Times New Roman" panose="02020603050405020304" pitchFamily="18" charset="0"/>
                          </a:rPr>
                          <m:t>𝑁𝐴</m:t>
                        </m:r>
                      </m:num>
                      <m:den>
                        <m:r>
                          <a:rPr lang="en-US" sz="4400" b="0" i="1" smtClean="0">
                            <a:latin typeface="Cambria Math" panose="02040503050406030204" pitchFamily="18" charset="0"/>
                            <a:cs typeface="Times New Roman" panose="02020603050405020304" pitchFamily="18" charset="0"/>
                          </a:rPr>
                          <m:t>𝐶𝐴</m:t>
                        </m:r>
                      </m:den>
                    </m:f>
                  </m:oMath>
                </a14:m>
                <a:endParaRPr lang="en-US" sz="4400" dirty="0" smtClean="0">
                  <a:latin typeface="Times New Roman" panose="02020603050405020304" pitchFamily="18" charset="0"/>
                  <a:cs typeface="Times New Roman" panose="02020603050405020304" pitchFamily="18" charset="0"/>
                </a:endParaRPr>
              </a:p>
              <a:p>
                <a:pPr marL="0" indent="0">
                  <a:buNone/>
                </a:pPr>
                <a:r>
                  <a:rPr lang="en-US" sz="3200" dirty="0" err="1" smtClean="0">
                    <a:latin typeface="Times New Roman" panose="02020603050405020304" pitchFamily="18" charset="0"/>
                    <a:cs typeface="Times New Roman" panose="02020603050405020304" pitchFamily="18" charset="0"/>
                  </a:rPr>
                  <a:t>Vậy</a:t>
                </a:r>
                <a:r>
                  <a:rPr lang="en-US" sz="3200" dirty="0" smtClean="0">
                    <a:latin typeface="Times New Roman" panose="02020603050405020304" pitchFamily="18" charset="0"/>
                    <a:cs typeface="Times New Roman" panose="02020603050405020304" pitchFamily="18" charset="0"/>
                  </a:rPr>
                  <a:t> </a:t>
                </a:r>
                <a:r>
                  <a:rPr lang="en-US" sz="3200" dirty="0" smtClean="0">
                    <a:latin typeface="Yu Gothic UI Semibold" panose="020B0700000000000000" pitchFamily="34" charset="-128"/>
                    <a:ea typeface="Yu Gothic UI Semibold" panose="020B0700000000000000" pitchFamily="34" charset="-128"/>
                    <a:cs typeface="Times New Roman" panose="02020603050405020304" pitchFamily="18" charset="0"/>
                  </a:rPr>
                  <a:t>∆</a:t>
                </a:r>
                <a:r>
                  <a:rPr lang="en-US" sz="3200" dirty="0" smtClean="0">
                    <a:ea typeface="Yu Gothic UI Semibold" panose="020B0700000000000000" pitchFamily="34" charset="-128"/>
                    <a:cs typeface="Times New Roman" panose="02020603050405020304" pitchFamily="18" charset="0"/>
                  </a:rPr>
                  <a:t>AMN</a:t>
                </a:r>
                <a:r>
                  <a:rPr lang="en-US" sz="3200" dirty="0" smtClean="0">
                    <a:latin typeface="Yu Gothic UI Semilight" panose="020B0400000000000000" pitchFamily="34" charset="-128"/>
                    <a:ea typeface="Yu Gothic UI Semilight" panose="020B0400000000000000" pitchFamily="34" charset="-128"/>
                    <a:cs typeface="Times New Roman" panose="02020603050405020304" pitchFamily="18" charset="0"/>
                  </a:rPr>
                  <a:t>∽</a:t>
                </a:r>
                <a:r>
                  <a:rPr lang="en-US" sz="3200" dirty="0" smtClean="0">
                    <a:latin typeface="Yu Gothic UI Semibold" panose="020B0700000000000000" pitchFamily="34" charset="-128"/>
                    <a:ea typeface="Yu Gothic UI Semibold" panose="020B0700000000000000" pitchFamily="34" charset="-128"/>
                    <a:cs typeface="Times New Roman" panose="02020603050405020304" pitchFamily="18" charset="0"/>
                  </a:rPr>
                  <a:t>∆</a:t>
                </a:r>
                <a:r>
                  <a:rPr lang="en-US" sz="3200" dirty="0" smtClean="0">
                    <a:ea typeface="Yu Gothic UI Semibold" panose="020B0700000000000000" pitchFamily="34" charset="-128"/>
                    <a:cs typeface="Calibri" panose="020F0502020204030204" pitchFamily="34" charset="0"/>
                  </a:rPr>
                  <a:t>ABC</a:t>
                </a:r>
                <a:endParaRPr lang="vi-VN" sz="3200" dirty="0">
                  <a:cs typeface="Calibri" panose="020F0502020204030204" pitchFamily="34" charset="0"/>
                </a:endParaRPr>
              </a:p>
            </p:txBody>
          </p:sp>
        </mc:Choice>
        <mc:Fallback xmlns="">
          <p:sp>
            <p:nvSpPr>
              <p:cNvPr id="3" name="Chỗ dành sẵn cho Nội dung 2"/>
              <p:cNvSpPr>
                <a:spLocks noGrp="1" noRot="1" noChangeAspect="1" noMove="1" noResize="1" noEditPoints="1" noAdjustHandles="1" noChangeArrowheads="1" noChangeShapeType="1" noTextEdit="1"/>
              </p:cNvSpPr>
              <p:nvPr>
                <p:ph idx="1"/>
              </p:nvPr>
            </p:nvSpPr>
            <p:spPr>
              <a:xfrm>
                <a:off x="0" y="888642"/>
                <a:ext cx="12192000" cy="5969358"/>
              </a:xfrm>
              <a:blipFill rotWithShape="0">
                <a:blip r:embed="rId2"/>
                <a:stretch>
                  <a:fillRect l="-1250" t="-2247"/>
                </a:stretch>
              </a:blipFill>
            </p:spPr>
            <p:txBody>
              <a:bodyPr/>
              <a:lstStyle/>
              <a:p>
                <a:r>
                  <a:rPr lang="vi-VN">
                    <a:noFill/>
                  </a:rPr>
                  <a:t> </a:t>
                </a:r>
              </a:p>
            </p:txBody>
          </p:sp>
        </mc:Fallback>
      </mc:AlternateContent>
      <p:grpSp>
        <p:nvGrpSpPr>
          <p:cNvPr id="14" name="Group 27"/>
          <p:cNvGrpSpPr>
            <a:grpSpLocks/>
          </p:cNvGrpSpPr>
          <p:nvPr/>
        </p:nvGrpSpPr>
        <p:grpSpPr bwMode="auto">
          <a:xfrm>
            <a:off x="7013201" y="894925"/>
            <a:ext cx="5474659" cy="3201332"/>
            <a:chOff x="2736" y="1379"/>
            <a:chExt cx="2772" cy="1025"/>
          </a:xfrm>
        </p:grpSpPr>
        <p:sp>
          <p:nvSpPr>
            <p:cNvPr id="15" name="Line 28"/>
            <p:cNvSpPr>
              <a:spLocks noChangeShapeType="1"/>
            </p:cNvSpPr>
            <p:nvPr/>
          </p:nvSpPr>
          <p:spPr bwMode="auto">
            <a:xfrm flipH="1">
              <a:off x="3165" y="1527"/>
              <a:ext cx="576" cy="768"/>
            </a:xfrm>
            <a:prstGeom prst="line">
              <a:avLst/>
            </a:prstGeom>
            <a:noFill/>
            <a:ln w="28575">
              <a:solidFill>
                <a:srgbClr val="0000FF"/>
              </a:solidFill>
              <a:round/>
              <a:headEnd/>
              <a:tailEnd/>
            </a:ln>
          </p:spPr>
          <p:txBody>
            <a:bodyPr/>
            <a:lstStyle>
              <a:defPPr>
                <a:defRPr lang="vi-V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16" name="Line 29"/>
            <p:cNvSpPr>
              <a:spLocks noChangeShapeType="1"/>
            </p:cNvSpPr>
            <p:nvPr/>
          </p:nvSpPr>
          <p:spPr bwMode="auto">
            <a:xfrm>
              <a:off x="3741" y="1527"/>
              <a:ext cx="1392" cy="768"/>
            </a:xfrm>
            <a:prstGeom prst="line">
              <a:avLst/>
            </a:prstGeom>
            <a:noFill/>
            <a:ln w="28575">
              <a:solidFill>
                <a:srgbClr val="0000FF"/>
              </a:solidFill>
              <a:round/>
              <a:headEnd/>
              <a:tailEnd/>
            </a:ln>
          </p:spPr>
          <p:txBody>
            <a:bodyPr/>
            <a:lstStyle>
              <a:defPPr>
                <a:defRPr lang="vi-V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17" name="Line 30"/>
            <p:cNvSpPr>
              <a:spLocks noChangeShapeType="1"/>
            </p:cNvSpPr>
            <p:nvPr/>
          </p:nvSpPr>
          <p:spPr bwMode="auto">
            <a:xfrm flipH="1">
              <a:off x="3165" y="2295"/>
              <a:ext cx="1968" cy="0"/>
            </a:xfrm>
            <a:prstGeom prst="line">
              <a:avLst/>
            </a:prstGeom>
            <a:noFill/>
            <a:ln w="28575">
              <a:solidFill>
                <a:srgbClr val="0000FF"/>
              </a:solidFill>
              <a:round/>
              <a:headEnd/>
              <a:tailEnd/>
            </a:ln>
          </p:spPr>
          <p:txBody>
            <a:bodyPr/>
            <a:lstStyle>
              <a:defPPr>
                <a:defRPr lang="vi-V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18" name="Text Box 31"/>
            <p:cNvSpPr txBox="1">
              <a:spLocks noChangeArrowheads="1"/>
            </p:cNvSpPr>
            <p:nvPr/>
          </p:nvSpPr>
          <p:spPr bwMode="auto">
            <a:xfrm>
              <a:off x="3623" y="1379"/>
              <a:ext cx="288" cy="148"/>
            </a:xfrm>
            <a:prstGeom prst="rect">
              <a:avLst/>
            </a:prstGeom>
            <a:noFill/>
            <a:ln w="9525">
              <a:noFill/>
              <a:miter lim="800000"/>
              <a:headEnd/>
              <a:tailEnd/>
            </a:ln>
          </p:spPr>
          <p:txBody>
            <a:bodyPr>
              <a:spAutoFit/>
            </a:bodyPr>
            <a:lstStyle>
              <a:defPPr>
                <a:defRPr lang="vi-V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spcBef>
                  <a:spcPct val="50000"/>
                </a:spcBef>
              </a:pPr>
              <a:r>
                <a:rPr lang="en-US" sz="2400" b="1" dirty="0">
                  <a:solidFill>
                    <a:srgbClr val="FF0000"/>
                  </a:solidFill>
                </a:rPr>
                <a:t>A</a:t>
              </a:r>
            </a:p>
          </p:txBody>
        </p:sp>
        <p:sp>
          <p:nvSpPr>
            <p:cNvPr id="19" name="Text Box 32"/>
            <p:cNvSpPr txBox="1">
              <a:spLocks noChangeArrowheads="1"/>
            </p:cNvSpPr>
            <p:nvPr/>
          </p:nvSpPr>
          <p:spPr bwMode="auto">
            <a:xfrm>
              <a:off x="2973" y="2247"/>
              <a:ext cx="288" cy="148"/>
            </a:xfrm>
            <a:prstGeom prst="rect">
              <a:avLst/>
            </a:prstGeom>
            <a:noFill/>
            <a:ln w="9525">
              <a:noFill/>
              <a:miter lim="800000"/>
              <a:headEnd/>
              <a:tailEnd/>
            </a:ln>
          </p:spPr>
          <p:txBody>
            <a:bodyPr>
              <a:spAutoFit/>
            </a:bodyPr>
            <a:lstStyle>
              <a:defPPr>
                <a:defRPr lang="vi-V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spcBef>
                  <a:spcPct val="50000"/>
                </a:spcBef>
              </a:pPr>
              <a:r>
                <a:rPr lang="en-US" sz="2400" b="1" dirty="0">
                  <a:solidFill>
                    <a:srgbClr val="FF0000"/>
                  </a:solidFill>
                </a:rPr>
                <a:t>B</a:t>
              </a:r>
            </a:p>
          </p:txBody>
        </p:sp>
        <p:sp>
          <p:nvSpPr>
            <p:cNvPr id="20" name="Text Box 33"/>
            <p:cNvSpPr txBox="1">
              <a:spLocks noChangeArrowheads="1"/>
            </p:cNvSpPr>
            <p:nvPr/>
          </p:nvSpPr>
          <p:spPr bwMode="auto">
            <a:xfrm>
              <a:off x="5085" y="2256"/>
              <a:ext cx="288" cy="148"/>
            </a:xfrm>
            <a:prstGeom prst="rect">
              <a:avLst/>
            </a:prstGeom>
            <a:noFill/>
            <a:ln w="9525">
              <a:noFill/>
              <a:miter lim="800000"/>
              <a:headEnd/>
              <a:tailEnd/>
            </a:ln>
          </p:spPr>
          <p:txBody>
            <a:bodyPr>
              <a:spAutoFit/>
            </a:bodyPr>
            <a:lstStyle>
              <a:defPPr>
                <a:defRPr lang="vi-V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spcBef>
                  <a:spcPct val="50000"/>
                </a:spcBef>
              </a:pPr>
              <a:r>
                <a:rPr lang="en-US" sz="2400" b="1" dirty="0">
                  <a:solidFill>
                    <a:srgbClr val="FF0000"/>
                  </a:solidFill>
                </a:rPr>
                <a:t>C</a:t>
              </a:r>
            </a:p>
          </p:txBody>
        </p:sp>
        <p:sp>
          <p:nvSpPr>
            <p:cNvPr id="21" name="Line 34"/>
            <p:cNvSpPr>
              <a:spLocks noChangeShapeType="1"/>
            </p:cNvSpPr>
            <p:nvPr/>
          </p:nvSpPr>
          <p:spPr bwMode="auto">
            <a:xfrm flipV="1">
              <a:off x="2736" y="1956"/>
              <a:ext cx="2688" cy="0"/>
            </a:xfrm>
            <a:prstGeom prst="line">
              <a:avLst/>
            </a:prstGeom>
            <a:noFill/>
            <a:ln w="19050">
              <a:solidFill>
                <a:schemeClr val="tx1"/>
              </a:solidFill>
              <a:round/>
              <a:headEnd/>
              <a:tailEnd/>
            </a:ln>
          </p:spPr>
          <p:txBody>
            <a:bodyPr/>
            <a:lstStyle>
              <a:defPPr>
                <a:defRPr lang="vi-V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22" name="Text Box 35"/>
            <p:cNvSpPr txBox="1">
              <a:spLocks noChangeArrowheads="1"/>
            </p:cNvSpPr>
            <p:nvPr/>
          </p:nvSpPr>
          <p:spPr bwMode="auto">
            <a:xfrm>
              <a:off x="3216" y="1728"/>
              <a:ext cx="384" cy="148"/>
            </a:xfrm>
            <a:prstGeom prst="rect">
              <a:avLst/>
            </a:prstGeom>
            <a:noFill/>
            <a:ln w="9525">
              <a:noFill/>
              <a:miter lim="800000"/>
              <a:headEnd/>
              <a:tailEnd/>
            </a:ln>
          </p:spPr>
          <p:txBody>
            <a:bodyPr>
              <a:spAutoFit/>
            </a:bodyPr>
            <a:lstStyle>
              <a:defPPr>
                <a:defRPr lang="vi-V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spcBef>
                  <a:spcPct val="50000"/>
                </a:spcBef>
              </a:pPr>
              <a:r>
                <a:rPr lang="en-US" sz="2400" b="1" dirty="0">
                  <a:solidFill>
                    <a:srgbClr val="FF0000"/>
                  </a:solidFill>
                </a:rPr>
                <a:t>M</a:t>
              </a:r>
            </a:p>
          </p:txBody>
        </p:sp>
        <p:sp>
          <p:nvSpPr>
            <p:cNvPr id="23" name="Text Box 36"/>
            <p:cNvSpPr txBox="1">
              <a:spLocks noChangeArrowheads="1"/>
            </p:cNvSpPr>
            <p:nvPr/>
          </p:nvSpPr>
          <p:spPr bwMode="auto">
            <a:xfrm>
              <a:off x="4317" y="1728"/>
              <a:ext cx="384" cy="148"/>
            </a:xfrm>
            <a:prstGeom prst="rect">
              <a:avLst/>
            </a:prstGeom>
            <a:noFill/>
            <a:ln w="9525">
              <a:noFill/>
              <a:miter lim="800000"/>
              <a:headEnd/>
              <a:tailEnd/>
            </a:ln>
          </p:spPr>
          <p:txBody>
            <a:bodyPr>
              <a:spAutoFit/>
            </a:bodyPr>
            <a:lstStyle>
              <a:defPPr>
                <a:defRPr lang="vi-V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spcBef>
                  <a:spcPct val="50000"/>
                </a:spcBef>
              </a:pPr>
              <a:r>
                <a:rPr lang="en-US" sz="2400" b="1" dirty="0">
                  <a:solidFill>
                    <a:srgbClr val="FF0000"/>
                  </a:solidFill>
                </a:rPr>
                <a:t>N</a:t>
              </a:r>
            </a:p>
          </p:txBody>
        </p:sp>
        <p:sp>
          <p:nvSpPr>
            <p:cNvPr id="24" name="Text Box 37"/>
            <p:cNvSpPr txBox="1">
              <a:spLocks noChangeArrowheads="1"/>
            </p:cNvSpPr>
            <p:nvPr/>
          </p:nvSpPr>
          <p:spPr bwMode="auto">
            <a:xfrm>
              <a:off x="5124" y="1802"/>
              <a:ext cx="384" cy="168"/>
            </a:xfrm>
            <a:prstGeom prst="rect">
              <a:avLst/>
            </a:prstGeom>
            <a:noFill/>
            <a:ln w="9525">
              <a:noFill/>
              <a:miter lim="800000"/>
              <a:headEnd/>
              <a:tailEnd/>
            </a:ln>
          </p:spPr>
          <p:txBody>
            <a:bodyPr>
              <a:spAutoFit/>
            </a:bodyPr>
            <a:lstStyle>
              <a:defPPr>
                <a:defRPr lang="vi-V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spcBef>
                  <a:spcPct val="50000"/>
                </a:spcBef>
              </a:pPr>
              <a:r>
                <a:rPr lang="en-US" sz="2800" b="1" dirty="0">
                  <a:solidFill>
                    <a:srgbClr val="FF0000"/>
                  </a:solidFill>
                </a:rPr>
                <a:t>a</a:t>
              </a:r>
            </a:p>
          </p:txBody>
        </p:sp>
      </p:grpSp>
    </p:spTree>
    <p:extLst>
      <p:ext uri="{BB962C8B-B14F-4D97-AF65-F5344CB8AC3E}">
        <p14:creationId xmlns:p14="http://schemas.microsoft.com/office/powerpoint/2010/main" val="64613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arn(inVertic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arn(inVertical)">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0" y="23645"/>
            <a:ext cx="12192000" cy="1325563"/>
          </a:xfrm>
          <a:solidFill>
            <a:schemeClr val="accent1">
              <a:lumMod val="40000"/>
              <a:lumOff val="60000"/>
            </a:schemeClr>
          </a:solidFill>
        </p:spPr>
        <p:txBody>
          <a:bodyPr>
            <a:normAutofit/>
          </a:bodyPr>
          <a:lstStyle/>
          <a:p>
            <a:r>
              <a:rPr lang="en-US" sz="3600" i="1" dirty="0" err="1" smtClean="0">
                <a:solidFill>
                  <a:srgbClr val="0000FF"/>
                </a:solidFill>
                <a:latin typeface="Times New Roman" panose="02020603050405020304" pitchFamily="18" charset="0"/>
                <a:cs typeface="Times New Roman" panose="02020603050405020304" pitchFamily="18" charset="0"/>
              </a:rPr>
              <a:t>Chú</a:t>
            </a:r>
            <a:r>
              <a:rPr lang="en-US" sz="3600" i="1" dirty="0" smtClean="0">
                <a:solidFill>
                  <a:srgbClr val="0000FF"/>
                </a:solidFill>
                <a:latin typeface="Times New Roman" panose="02020603050405020304" pitchFamily="18" charset="0"/>
                <a:cs typeface="Times New Roman" panose="02020603050405020304" pitchFamily="18" charset="0"/>
              </a:rPr>
              <a:t> ý</a:t>
            </a:r>
            <a:r>
              <a:rPr lang="en-US" sz="3600" i="1" dirty="0" smtClean="0">
                <a:solidFill>
                  <a:srgbClr val="FF0000"/>
                </a:solidFill>
                <a:latin typeface="Times New Roman" panose="02020603050405020304" pitchFamily="18" charset="0"/>
                <a:cs typeface="Times New Roman" panose="02020603050405020304" pitchFamily="18" charset="0"/>
              </a:rPr>
              <a:t>:Định </a:t>
            </a:r>
            <a:r>
              <a:rPr lang="en-US" sz="3600" i="1" dirty="0" err="1" smtClean="0">
                <a:solidFill>
                  <a:srgbClr val="FF0000"/>
                </a:solidFill>
                <a:latin typeface="Times New Roman" panose="02020603050405020304" pitchFamily="18" charset="0"/>
                <a:cs typeface="Times New Roman" panose="02020603050405020304" pitchFamily="18" charset="0"/>
              </a:rPr>
              <a:t>lí</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cũng</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đúng</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cho</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trường</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hợp</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đường</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thẳng</a:t>
            </a:r>
            <a:r>
              <a:rPr lang="en-US" sz="3600" i="1" dirty="0" smtClean="0">
                <a:solidFill>
                  <a:srgbClr val="FF0000"/>
                </a:solidFill>
                <a:latin typeface="Times New Roman" panose="02020603050405020304" pitchFamily="18" charset="0"/>
                <a:cs typeface="Times New Roman" panose="02020603050405020304" pitchFamily="18" charset="0"/>
              </a:rPr>
              <a:t> a </a:t>
            </a:r>
            <a:r>
              <a:rPr lang="en-US" sz="3600" i="1" dirty="0" err="1" smtClean="0">
                <a:solidFill>
                  <a:srgbClr val="FF0000"/>
                </a:solidFill>
                <a:latin typeface="Times New Roman" panose="02020603050405020304" pitchFamily="18" charset="0"/>
                <a:cs typeface="Times New Roman" panose="02020603050405020304" pitchFamily="18" charset="0"/>
              </a:rPr>
              <a:t>cắt</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phần</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kéo</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dài</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hai</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cạnh</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của</a:t>
            </a:r>
            <a:r>
              <a:rPr lang="en-US" sz="3600" i="1" dirty="0" smtClean="0">
                <a:solidFill>
                  <a:srgbClr val="FF0000"/>
                </a:solidFill>
                <a:latin typeface="Times New Roman" panose="02020603050405020304" pitchFamily="18" charset="0"/>
                <a:cs typeface="Times New Roman" panose="02020603050405020304" pitchFamily="18" charset="0"/>
              </a:rPr>
              <a:t> tam </a:t>
            </a:r>
            <a:r>
              <a:rPr lang="en-US" sz="3600" i="1" dirty="0" err="1" smtClean="0">
                <a:solidFill>
                  <a:srgbClr val="FF0000"/>
                </a:solidFill>
                <a:latin typeface="Times New Roman" panose="02020603050405020304" pitchFamily="18" charset="0"/>
                <a:cs typeface="Times New Roman" panose="02020603050405020304" pitchFamily="18" charset="0"/>
              </a:rPr>
              <a:t>giác</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và</a:t>
            </a:r>
            <a:r>
              <a:rPr lang="en-US" sz="3600" i="1" dirty="0" smtClean="0">
                <a:solidFill>
                  <a:srgbClr val="FF0000"/>
                </a:solidFill>
                <a:latin typeface="Times New Roman" panose="02020603050405020304" pitchFamily="18" charset="0"/>
                <a:cs typeface="Times New Roman" panose="02020603050405020304" pitchFamily="18" charset="0"/>
              </a:rPr>
              <a:t> song </a:t>
            </a:r>
            <a:r>
              <a:rPr lang="en-US" sz="3600" i="1" dirty="0" err="1" smtClean="0">
                <a:solidFill>
                  <a:srgbClr val="FF0000"/>
                </a:solidFill>
                <a:latin typeface="Times New Roman" panose="02020603050405020304" pitchFamily="18" charset="0"/>
                <a:cs typeface="Times New Roman" panose="02020603050405020304" pitchFamily="18" charset="0"/>
              </a:rPr>
              <a:t>song</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với</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cạnh</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còn</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lại</a:t>
            </a:r>
            <a:r>
              <a:rPr lang="en-US" sz="3600" i="1" dirty="0" smtClean="0">
                <a:solidFill>
                  <a:srgbClr val="FF0000"/>
                </a:solidFill>
                <a:latin typeface="Times New Roman" panose="02020603050405020304" pitchFamily="18" charset="0"/>
                <a:cs typeface="Times New Roman" panose="02020603050405020304" pitchFamily="18" charset="0"/>
              </a:rPr>
              <a:t>.</a:t>
            </a:r>
            <a:endParaRPr lang="vi-VN" sz="3600" i="1" dirty="0">
              <a:solidFill>
                <a:srgbClr val="FF0000"/>
              </a:solidFill>
              <a:latin typeface="Times New Roman" panose="02020603050405020304" pitchFamily="18" charset="0"/>
              <a:cs typeface="Times New Roman" panose="02020603050405020304" pitchFamily="18" charset="0"/>
            </a:endParaRPr>
          </a:p>
        </p:txBody>
      </p:sp>
      <p:sp>
        <p:nvSpPr>
          <p:cNvPr id="3" name="Chỗ dành sẵn cho Nội dung 2"/>
          <p:cNvSpPr>
            <a:spLocks noGrp="1"/>
          </p:cNvSpPr>
          <p:nvPr>
            <p:ph idx="1"/>
          </p:nvPr>
        </p:nvSpPr>
        <p:spPr>
          <a:xfrm>
            <a:off x="0" y="1349208"/>
            <a:ext cx="12192000" cy="5508791"/>
          </a:xfrm>
          <a:solidFill>
            <a:schemeClr val="accent4">
              <a:lumMod val="20000"/>
              <a:lumOff val="80000"/>
            </a:schemeClr>
          </a:solidFill>
        </p:spPr>
        <p:txBody>
          <a:bodyPr/>
          <a:lstStyle/>
          <a:p>
            <a:endParaRPr lang="vi-VN" dirty="0"/>
          </a:p>
        </p:txBody>
      </p:sp>
      <p:grpSp>
        <p:nvGrpSpPr>
          <p:cNvPr id="4" name="Group 56"/>
          <p:cNvGrpSpPr>
            <a:grpSpLocks noChangeAspect="1"/>
          </p:cNvGrpSpPr>
          <p:nvPr/>
        </p:nvGrpSpPr>
        <p:grpSpPr bwMode="auto">
          <a:xfrm>
            <a:off x="927704" y="1777284"/>
            <a:ext cx="10869343" cy="3940935"/>
            <a:chOff x="2958" y="624"/>
            <a:chExt cx="2802" cy="1092"/>
          </a:xfrm>
        </p:grpSpPr>
        <p:sp>
          <p:nvSpPr>
            <p:cNvPr id="5" name="AutoShape 57"/>
            <p:cNvSpPr>
              <a:spLocks noChangeAspect="1" noChangeArrowheads="1" noTextEdit="1"/>
            </p:cNvSpPr>
            <p:nvPr/>
          </p:nvSpPr>
          <p:spPr bwMode="auto">
            <a:xfrm>
              <a:off x="2958" y="624"/>
              <a:ext cx="2802" cy="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p>
          </p:txBody>
        </p:sp>
        <p:sp>
          <p:nvSpPr>
            <p:cNvPr id="6" name="Line 58"/>
            <p:cNvSpPr>
              <a:spLocks noChangeShapeType="1"/>
            </p:cNvSpPr>
            <p:nvPr/>
          </p:nvSpPr>
          <p:spPr bwMode="auto">
            <a:xfrm flipH="1">
              <a:off x="3174" y="1044"/>
              <a:ext cx="324" cy="462"/>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 name="Line 59"/>
            <p:cNvSpPr>
              <a:spLocks noChangeShapeType="1"/>
            </p:cNvSpPr>
            <p:nvPr/>
          </p:nvSpPr>
          <p:spPr bwMode="auto">
            <a:xfrm>
              <a:off x="3174" y="1506"/>
              <a:ext cx="1008" cy="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 name="Line 60"/>
            <p:cNvSpPr>
              <a:spLocks noChangeShapeType="1"/>
            </p:cNvSpPr>
            <p:nvPr/>
          </p:nvSpPr>
          <p:spPr bwMode="auto">
            <a:xfrm>
              <a:off x="3498" y="1044"/>
              <a:ext cx="684" cy="462"/>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 name="Line 61"/>
            <p:cNvSpPr>
              <a:spLocks noChangeShapeType="1"/>
            </p:cNvSpPr>
            <p:nvPr/>
          </p:nvSpPr>
          <p:spPr bwMode="auto">
            <a:xfrm>
              <a:off x="3156" y="816"/>
              <a:ext cx="342" cy="228"/>
            </a:xfrm>
            <a:prstGeom prst="line">
              <a:avLst/>
            </a:prstGeom>
            <a:noFill/>
            <a:ln w="0">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vi-VN"/>
            </a:p>
          </p:txBody>
        </p:sp>
        <p:sp>
          <p:nvSpPr>
            <p:cNvPr id="10" name="Line 62"/>
            <p:cNvSpPr>
              <a:spLocks noChangeShapeType="1"/>
            </p:cNvSpPr>
            <p:nvPr/>
          </p:nvSpPr>
          <p:spPr bwMode="auto">
            <a:xfrm flipH="1">
              <a:off x="3498" y="822"/>
              <a:ext cx="162" cy="222"/>
            </a:xfrm>
            <a:prstGeom prst="line">
              <a:avLst/>
            </a:prstGeom>
            <a:noFill/>
            <a:ln w="12700">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vi-VN"/>
            </a:p>
          </p:txBody>
        </p:sp>
        <p:sp>
          <p:nvSpPr>
            <p:cNvPr id="11" name="Line 63"/>
            <p:cNvSpPr>
              <a:spLocks noChangeShapeType="1"/>
            </p:cNvSpPr>
            <p:nvPr/>
          </p:nvSpPr>
          <p:spPr bwMode="auto">
            <a:xfrm>
              <a:off x="3030" y="816"/>
              <a:ext cx="822" cy="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2" name="Line 64"/>
            <p:cNvSpPr>
              <a:spLocks noChangeShapeType="1"/>
            </p:cNvSpPr>
            <p:nvPr/>
          </p:nvSpPr>
          <p:spPr bwMode="auto">
            <a:xfrm flipH="1">
              <a:off x="4578" y="816"/>
              <a:ext cx="276" cy="462"/>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3" name="Line 65"/>
            <p:cNvSpPr>
              <a:spLocks noChangeShapeType="1"/>
            </p:cNvSpPr>
            <p:nvPr/>
          </p:nvSpPr>
          <p:spPr bwMode="auto">
            <a:xfrm flipH="1">
              <a:off x="4434" y="1278"/>
              <a:ext cx="144" cy="228"/>
            </a:xfrm>
            <a:prstGeom prst="line">
              <a:avLst/>
            </a:prstGeom>
            <a:noFill/>
            <a:ln w="0">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vi-VN"/>
            </a:p>
          </p:txBody>
        </p:sp>
        <p:sp>
          <p:nvSpPr>
            <p:cNvPr id="14" name="Line 66"/>
            <p:cNvSpPr>
              <a:spLocks noChangeShapeType="1"/>
            </p:cNvSpPr>
            <p:nvPr/>
          </p:nvSpPr>
          <p:spPr bwMode="auto">
            <a:xfrm>
              <a:off x="4854" y="816"/>
              <a:ext cx="468" cy="462"/>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5" name="Line 67"/>
            <p:cNvSpPr>
              <a:spLocks noChangeShapeType="1"/>
            </p:cNvSpPr>
            <p:nvPr/>
          </p:nvSpPr>
          <p:spPr bwMode="auto">
            <a:xfrm>
              <a:off x="5322" y="1278"/>
              <a:ext cx="228" cy="228"/>
            </a:xfrm>
            <a:prstGeom prst="line">
              <a:avLst/>
            </a:prstGeom>
            <a:noFill/>
            <a:ln w="0">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vi-VN"/>
            </a:p>
          </p:txBody>
        </p:sp>
        <p:sp>
          <p:nvSpPr>
            <p:cNvPr id="16" name="Line 68"/>
            <p:cNvSpPr>
              <a:spLocks noChangeShapeType="1"/>
            </p:cNvSpPr>
            <p:nvPr/>
          </p:nvSpPr>
          <p:spPr bwMode="auto">
            <a:xfrm>
              <a:off x="4578" y="1278"/>
              <a:ext cx="744" cy="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7" name="Line 69"/>
            <p:cNvSpPr>
              <a:spLocks noChangeShapeType="1"/>
            </p:cNvSpPr>
            <p:nvPr/>
          </p:nvSpPr>
          <p:spPr bwMode="auto">
            <a:xfrm>
              <a:off x="4380" y="1506"/>
              <a:ext cx="1290" cy="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8" name="Rectangle 70"/>
            <p:cNvSpPr>
              <a:spLocks noChangeArrowheads="1"/>
            </p:cNvSpPr>
            <p:nvPr/>
          </p:nvSpPr>
          <p:spPr bwMode="auto">
            <a:xfrm>
              <a:off x="5634" y="1392"/>
              <a:ext cx="4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b="1" dirty="0">
                  <a:solidFill>
                    <a:srgbClr val="0000FF"/>
                  </a:solidFill>
                  <a:latin typeface="Times New Roman" panose="02020603050405020304" pitchFamily="18" charset="0"/>
                </a:rPr>
                <a:t>a</a:t>
              </a:r>
              <a:endParaRPr lang="en-US" altLang="en-US" dirty="0">
                <a:latin typeface="Times New Roman" panose="02020603050405020304" pitchFamily="18" charset="0"/>
              </a:endParaRPr>
            </a:p>
          </p:txBody>
        </p:sp>
        <p:sp>
          <p:nvSpPr>
            <p:cNvPr id="19" name="Rectangle 71"/>
            <p:cNvSpPr>
              <a:spLocks noChangeArrowheads="1"/>
            </p:cNvSpPr>
            <p:nvPr/>
          </p:nvSpPr>
          <p:spPr bwMode="auto">
            <a:xfrm>
              <a:off x="3828" y="708"/>
              <a:ext cx="4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b="1" dirty="0">
                  <a:solidFill>
                    <a:srgbClr val="0000FF"/>
                  </a:solidFill>
                  <a:latin typeface="Times New Roman" panose="02020603050405020304" pitchFamily="18" charset="0"/>
                </a:rPr>
                <a:t>a</a:t>
              </a:r>
              <a:endParaRPr lang="en-US" altLang="en-US" dirty="0">
                <a:latin typeface="Times New Roman" panose="02020603050405020304" pitchFamily="18" charset="0"/>
              </a:endParaRPr>
            </a:p>
          </p:txBody>
        </p:sp>
        <p:sp>
          <p:nvSpPr>
            <p:cNvPr id="20" name="Rectangle 72"/>
            <p:cNvSpPr>
              <a:spLocks noChangeArrowheads="1"/>
            </p:cNvSpPr>
            <p:nvPr/>
          </p:nvSpPr>
          <p:spPr bwMode="auto">
            <a:xfrm>
              <a:off x="5546" y="1530"/>
              <a:ext cx="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b="1" dirty="0">
                  <a:solidFill>
                    <a:srgbClr val="0000FF"/>
                  </a:solidFill>
                  <a:latin typeface="Times New Roman" panose="02020603050405020304" pitchFamily="18" charset="0"/>
                </a:rPr>
                <a:t>N</a:t>
              </a:r>
              <a:endParaRPr lang="en-US" altLang="en-US" dirty="0">
                <a:latin typeface="Times New Roman" panose="02020603050405020304" pitchFamily="18" charset="0"/>
              </a:endParaRPr>
            </a:p>
          </p:txBody>
        </p:sp>
        <p:sp>
          <p:nvSpPr>
            <p:cNvPr id="21" name="Rectangle 73"/>
            <p:cNvSpPr>
              <a:spLocks noChangeArrowheads="1"/>
            </p:cNvSpPr>
            <p:nvPr/>
          </p:nvSpPr>
          <p:spPr bwMode="auto">
            <a:xfrm>
              <a:off x="4847" y="696"/>
              <a:ext cx="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b="1" dirty="0">
                  <a:solidFill>
                    <a:srgbClr val="0000FF"/>
                  </a:solidFill>
                  <a:latin typeface="Times New Roman" panose="02020603050405020304" pitchFamily="18" charset="0"/>
                </a:rPr>
                <a:t>A</a:t>
              </a:r>
              <a:endParaRPr lang="en-US" altLang="en-US" dirty="0">
                <a:latin typeface="Times New Roman" panose="02020603050405020304" pitchFamily="18" charset="0"/>
              </a:endParaRPr>
            </a:p>
          </p:txBody>
        </p:sp>
        <p:sp>
          <p:nvSpPr>
            <p:cNvPr id="22" name="Rectangle 74"/>
            <p:cNvSpPr>
              <a:spLocks noChangeArrowheads="1"/>
            </p:cNvSpPr>
            <p:nvPr/>
          </p:nvSpPr>
          <p:spPr bwMode="auto">
            <a:xfrm>
              <a:off x="4514" y="1206"/>
              <a:ext cx="5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b="1" dirty="0">
                  <a:solidFill>
                    <a:srgbClr val="0000FF"/>
                  </a:solidFill>
                  <a:latin typeface="Times New Roman" panose="02020603050405020304" pitchFamily="18" charset="0"/>
                </a:rPr>
                <a:t>B</a:t>
              </a:r>
              <a:endParaRPr lang="en-US" altLang="en-US" dirty="0">
                <a:latin typeface="Times New Roman" panose="02020603050405020304" pitchFamily="18" charset="0"/>
              </a:endParaRPr>
            </a:p>
          </p:txBody>
        </p:sp>
        <p:sp>
          <p:nvSpPr>
            <p:cNvPr id="23" name="Rectangle 75"/>
            <p:cNvSpPr>
              <a:spLocks noChangeArrowheads="1"/>
            </p:cNvSpPr>
            <p:nvPr/>
          </p:nvSpPr>
          <p:spPr bwMode="auto">
            <a:xfrm>
              <a:off x="5362" y="1217"/>
              <a:ext cx="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b="1" dirty="0">
                  <a:solidFill>
                    <a:srgbClr val="0000FF"/>
                  </a:solidFill>
                  <a:latin typeface="Times New Roman" panose="02020603050405020304" pitchFamily="18" charset="0"/>
                </a:rPr>
                <a:t>C</a:t>
              </a:r>
              <a:endParaRPr lang="en-US" altLang="en-US" dirty="0">
                <a:latin typeface="Times New Roman" panose="02020603050405020304" pitchFamily="18" charset="0"/>
              </a:endParaRPr>
            </a:p>
          </p:txBody>
        </p:sp>
        <p:sp>
          <p:nvSpPr>
            <p:cNvPr id="24" name="Rectangle 76"/>
            <p:cNvSpPr>
              <a:spLocks noChangeArrowheads="1"/>
            </p:cNvSpPr>
            <p:nvPr/>
          </p:nvSpPr>
          <p:spPr bwMode="auto">
            <a:xfrm>
              <a:off x="4427" y="1524"/>
              <a:ext cx="7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b="1" dirty="0">
                  <a:solidFill>
                    <a:srgbClr val="0000FF"/>
                  </a:solidFill>
                  <a:latin typeface="Times New Roman" panose="02020603050405020304" pitchFamily="18" charset="0"/>
                </a:rPr>
                <a:t>M</a:t>
              </a:r>
              <a:endParaRPr lang="en-US" altLang="en-US" dirty="0">
                <a:latin typeface="Times New Roman" panose="02020603050405020304" pitchFamily="18" charset="0"/>
              </a:endParaRPr>
            </a:p>
          </p:txBody>
        </p:sp>
        <p:sp>
          <p:nvSpPr>
            <p:cNvPr id="25" name="Rectangle 77"/>
            <p:cNvSpPr>
              <a:spLocks noChangeArrowheads="1"/>
            </p:cNvSpPr>
            <p:nvPr/>
          </p:nvSpPr>
          <p:spPr bwMode="auto">
            <a:xfrm>
              <a:off x="3137" y="719"/>
              <a:ext cx="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b="1" dirty="0">
                  <a:solidFill>
                    <a:srgbClr val="0000FF"/>
                  </a:solidFill>
                  <a:latin typeface="Times New Roman" panose="02020603050405020304" pitchFamily="18" charset="0"/>
                </a:rPr>
                <a:t>N</a:t>
              </a:r>
              <a:endParaRPr lang="en-US" altLang="en-US" dirty="0">
                <a:latin typeface="Times New Roman" panose="02020603050405020304" pitchFamily="18" charset="0"/>
              </a:endParaRPr>
            </a:p>
          </p:txBody>
        </p:sp>
        <p:sp>
          <p:nvSpPr>
            <p:cNvPr id="26" name="Rectangle 78"/>
            <p:cNvSpPr>
              <a:spLocks noChangeArrowheads="1"/>
            </p:cNvSpPr>
            <p:nvPr/>
          </p:nvSpPr>
          <p:spPr bwMode="auto">
            <a:xfrm>
              <a:off x="3624" y="711"/>
              <a:ext cx="7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b="1" dirty="0">
                  <a:solidFill>
                    <a:srgbClr val="0000FF"/>
                  </a:solidFill>
                  <a:latin typeface="Times New Roman" panose="02020603050405020304" pitchFamily="18" charset="0"/>
                </a:rPr>
                <a:t>M</a:t>
              </a:r>
              <a:endParaRPr lang="en-US" altLang="en-US" dirty="0">
                <a:latin typeface="Times New Roman" panose="02020603050405020304" pitchFamily="18" charset="0"/>
              </a:endParaRPr>
            </a:p>
          </p:txBody>
        </p:sp>
        <p:sp>
          <p:nvSpPr>
            <p:cNvPr id="27" name="Rectangle 79"/>
            <p:cNvSpPr>
              <a:spLocks noChangeArrowheads="1"/>
            </p:cNvSpPr>
            <p:nvPr/>
          </p:nvSpPr>
          <p:spPr bwMode="auto">
            <a:xfrm>
              <a:off x="4163" y="1518"/>
              <a:ext cx="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b="1" dirty="0">
                  <a:solidFill>
                    <a:srgbClr val="0000FF"/>
                  </a:solidFill>
                  <a:latin typeface="Times New Roman" panose="02020603050405020304" pitchFamily="18" charset="0"/>
                </a:rPr>
                <a:t>C</a:t>
              </a:r>
              <a:endParaRPr lang="en-US" altLang="en-US" dirty="0">
                <a:latin typeface="Times New Roman" panose="02020603050405020304" pitchFamily="18" charset="0"/>
              </a:endParaRPr>
            </a:p>
          </p:txBody>
        </p:sp>
        <p:sp>
          <p:nvSpPr>
            <p:cNvPr id="28" name="Rectangle 80"/>
            <p:cNvSpPr>
              <a:spLocks noChangeArrowheads="1"/>
            </p:cNvSpPr>
            <p:nvPr/>
          </p:nvSpPr>
          <p:spPr bwMode="auto">
            <a:xfrm>
              <a:off x="3152" y="1518"/>
              <a:ext cx="5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b="1" dirty="0">
                  <a:solidFill>
                    <a:srgbClr val="0000FF"/>
                  </a:solidFill>
                  <a:latin typeface="Times New Roman" panose="02020603050405020304" pitchFamily="18" charset="0"/>
                </a:rPr>
                <a:t>B</a:t>
              </a:r>
              <a:endParaRPr lang="en-US" altLang="en-US" dirty="0">
                <a:latin typeface="Times New Roman" panose="02020603050405020304" pitchFamily="18" charset="0"/>
              </a:endParaRPr>
            </a:p>
          </p:txBody>
        </p:sp>
        <p:sp>
          <p:nvSpPr>
            <p:cNvPr id="29" name="Rectangle 81"/>
            <p:cNvSpPr>
              <a:spLocks noChangeArrowheads="1"/>
            </p:cNvSpPr>
            <p:nvPr/>
          </p:nvSpPr>
          <p:spPr bwMode="auto">
            <a:xfrm>
              <a:off x="3457" y="943"/>
              <a:ext cx="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b="1" dirty="0">
                  <a:solidFill>
                    <a:srgbClr val="0000FF"/>
                  </a:solidFill>
                  <a:latin typeface="Times New Roman" panose="02020603050405020304" pitchFamily="18" charset="0"/>
                </a:rPr>
                <a:t>A</a:t>
              </a:r>
              <a:endParaRPr lang="en-US" altLang="en-US" dirty="0">
                <a:latin typeface="Times New Roman" panose="02020603050405020304" pitchFamily="18" charset="0"/>
              </a:endParaRPr>
            </a:p>
          </p:txBody>
        </p:sp>
      </p:grpSp>
      <p:sp>
        <p:nvSpPr>
          <p:cNvPr id="31" name="Text Box 54"/>
          <p:cNvSpPr txBox="1">
            <a:spLocks noChangeArrowheads="1"/>
          </p:cNvSpPr>
          <p:nvPr/>
        </p:nvSpPr>
        <p:spPr bwMode="auto">
          <a:xfrm>
            <a:off x="4302554" y="5726503"/>
            <a:ext cx="4002728" cy="585475"/>
          </a:xfrm>
          <a:prstGeom prst="rect">
            <a:avLst/>
          </a:prstGeom>
          <a:noFill/>
          <a:ln w="9525" algn="ctr">
            <a:noFill/>
            <a:miter lim="800000"/>
            <a:headEnd/>
            <a:tailEnd/>
          </a:ln>
          <a:effectLst/>
        </p:spPr>
        <p:txBody>
          <a:bodyPr>
            <a:spAutoFit/>
          </a:bodyPr>
          <a:lstStyle>
            <a:defPPr>
              <a:defRPr lang="vi-V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3200" b="1" dirty="0">
                <a:solidFill>
                  <a:srgbClr val="0000FF"/>
                </a:solidFill>
                <a:latin typeface="Times New Roman" pitchFamily="18" charset="0"/>
                <a:sym typeface="Symbol" pitchFamily="18" charset="2"/>
              </a:rPr>
              <a:t></a:t>
            </a:r>
            <a:r>
              <a:rPr lang="en-US" sz="3200" b="1" dirty="0" smtClean="0">
                <a:solidFill>
                  <a:srgbClr val="0000FF"/>
                </a:solidFill>
                <a:latin typeface="+mn-lt"/>
                <a:sym typeface="Symbol" pitchFamily="18" charset="2"/>
              </a:rPr>
              <a:t>AMN</a:t>
            </a:r>
            <a:r>
              <a:rPr lang="en-US" sz="3200" b="1" dirty="0" smtClean="0">
                <a:solidFill>
                  <a:srgbClr val="0000FF"/>
                </a:solidFill>
                <a:latin typeface="Yu Gothic UI Semilight" panose="020B0400000000000000" pitchFamily="34" charset="-128"/>
                <a:ea typeface="Yu Gothic UI Semilight" panose="020B0400000000000000" pitchFamily="34" charset="-128"/>
                <a:sym typeface="Symbol" pitchFamily="18" charset="2"/>
              </a:rPr>
              <a:t>∽</a:t>
            </a:r>
            <a:r>
              <a:rPr lang="en-US" sz="3200" b="1" dirty="0" smtClean="0">
                <a:solidFill>
                  <a:srgbClr val="0000FF"/>
                </a:solidFill>
                <a:latin typeface="Times New Roman" pitchFamily="18" charset="0"/>
                <a:sym typeface="Symbol" pitchFamily="18" charset="2"/>
              </a:rPr>
              <a:t></a:t>
            </a:r>
            <a:r>
              <a:rPr lang="en-US" sz="3200" b="1" dirty="0">
                <a:solidFill>
                  <a:srgbClr val="0000FF"/>
                </a:solidFill>
                <a:latin typeface="+mn-lt"/>
                <a:sym typeface="Symbol" pitchFamily="18" charset="2"/>
              </a:rPr>
              <a:t>ABC</a:t>
            </a:r>
            <a:r>
              <a:rPr lang="en-US" sz="3200" dirty="0">
                <a:solidFill>
                  <a:srgbClr val="0000FF"/>
                </a:solidFill>
                <a:latin typeface="+mn-lt"/>
                <a:sym typeface="Symbol" pitchFamily="18" charset="2"/>
              </a:rPr>
              <a:t> </a:t>
            </a:r>
            <a:endParaRPr lang="en-US" sz="3200" i="1" dirty="0">
              <a:solidFill>
                <a:srgbClr val="0000FF"/>
              </a:solidFill>
              <a:latin typeface="+mn-lt"/>
            </a:endParaRPr>
          </a:p>
        </p:txBody>
      </p:sp>
    </p:spTree>
    <p:extLst>
      <p:ext uri="{BB962C8B-B14F-4D97-AF65-F5344CB8AC3E}">
        <p14:creationId xmlns:p14="http://schemas.microsoft.com/office/powerpoint/2010/main" val="391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arn(inVertical)">
                                      <p:cBhvr>
                                        <p:cTn id="1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0" y="0"/>
            <a:ext cx="12192000" cy="1325563"/>
          </a:xfrm>
          <a:solidFill>
            <a:srgbClr val="92D050"/>
          </a:solidFill>
        </p:spPr>
        <p:txBody>
          <a:bodyPr/>
          <a:lstStyle/>
          <a:p>
            <a:r>
              <a:rPr lang="en-US" dirty="0" smtClean="0">
                <a:latin typeface="Copperplate Gothic Bold" panose="020E0705020206020404" pitchFamily="34" charset="0"/>
              </a:rPr>
              <a:t>				</a:t>
            </a:r>
            <a:r>
              <a:rPr lang="en-US" sz="8000" b="1" dirty="0" err="1" smtClean="0">
                <a:solidFill>
                  <a:srgbClr val="FF0000"/>
                </a:solidFill>
                <a:latin typeface="Times New Roman" panose="02020603050405020304" pitchFamily="18" charset="0"/>
                <a:cs typeface="Times New Roman" panose="02020603050405020304" pitchFamily="18" charset="0"/>
              </a:rPr>
              <a:t>Củng</a:t>
            </a:r>
            <a:r>
              <a:rPr lang="en-US" sz="8000" b="1" dirty="0" smtClean="0">
                <a:solidFill>
                  <a:srgbClr val="FF0000"/>
                </a:solidFill>
                <a:latin typeface="Times New Roman" panose="02020603050405020304" pitchFamily="18" charset="0"/>
                <a:cs typeface="Times New Roman" panose="02020603050405020304" pitchFamily="18" charset="0"/>
              </a:rPr>
              <a:t> </a:t>
            </a:r>
            <a:r>
              <a:rPr lang="en-US" sz="8000" b="1" dirty="0" err="1" smtClean="0">
                <a:solidFill>
                  <a:srgbClr val="FF0000"/>
                </a:solidFill>
                <a:latin typeface="Times New Roman" panose="02020603050405020304" pitchFamily="18" charset="0"/>
                <a:cs typeface="Times New Roman" panose="02020603050405020304" pitchFamily="18" charset="0"/>
              </a:rPr>
              <a:t>cố</a:t>
            </a:r>
            <a:endParaRPr lang="vi-VN" sz="8000" b="1"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hỗ dành sẵn cho Nội dung 2"/>
              <p:cNvSpPr>
                <a:spLocks noGrp="1"/>
              </p:cNvSpPr>
              <p:nvPr>
                <p:ph idx="1"/>
              </p:nvPr>
            </p:nvSpPr>
            <p:spPr>
              <a:xfrm>
                <a:off x="0" y="1325563"/>
                <a:ext cx="12192000" cy="5422967"/>
              </a:xfrm>
            </p:spPr>
            <p:txBody>
              <a:bodyPr/>
              <a:lstStyle/>
              <a:p>
                <a:pPr>
                  <a:buFont typeface="Wingdings" panose="05000000000000000000" pitchFamily="2" charset="2"/>
                  <a:buChar char="&amp;"/>
                </a:pPr>
                <a:r>
                  <a:rPr lang="en-US" dirty="0" smtClean="0">
                    <a:solidFill>
                      <a:srgbClr val="C00000"/>
                    </a:solidFill>
                    <a:latin typeface="+mj-lt"/>
                  </a:rPr>
                  <a:t>Phát </a:t>
                </a:r>
                <a:r>
                  <a:rPr lang="en-US" dirty="0" err="1" smtClean="0">
                    <a:solidFill>
                      <a:srgbClr val="C00000"/>
                    </a:solidFill>
                    <a:latin typeface="+mj-lt"/>
                  </a:rPr>
                  <a:t>biểu</a:t>
                </a:r>
                <a:r>
                  <a:rPr lang="en-US" dirty="0" smtClean="0">
                    <a:solidFill>
                      <a:srgbClr val="C00000"/>
                    </a:solidFill>
                    <a:latin typeface="+mj-lt"/>
                  </a:rPr>
                  <a:t> </a:t>
                </a:r>
                <a:r>
                  <a:rPr lang="en-US" dirty="0" err="1" smtClean="0">
                    <a:solidFill>
                      <a:srgbClr val="C00000"/>
                    </a:solidFill>
                    <a:latin typeface="+mj-lt"/>
                  </a:rPr>
                  <a:t>định</a:t>
                </a:r>
                <a:r>
                  <a:rPr lang="en-US" dirty="0" smtClean="0">
                    <a:solidFill>
                      <a:srgbClr val="C00000"/>
                    </a:solidFill>
                    <a:latin typeface="+mj-lt"/>
                  </a:rPr>
                  <a:t> </a:t>
                </a:r>
                <a:r>
                  <a:rPr lang="en-US" dirty="0" err="1" smtClean="0">
                    <a:solidFill>
                      <a:srgbClr val="C00000"/>
                    </a:solidFill>
                    <a:latin typeface="+mj-lt"/>
                  </a:rPr>
                  <a:t>nghĩa</a:t>
                </a:r>
                <a:r>
                  <a:rPr lang="en-US" dirty="0" smtClean="0">
                    <a:solidFill>
                      <a:srgbClr val="C00000"/>
                    </a:solidFill>
                    <a:latin typeface="+mj-lt"/>
                  </a:rPr>
                  <a:t>, </a:t>
                </a:r>
                <a:r>
                  <a:rPr lang="en-US" dirty="0" err="1" smtClean="0">
                    <a:solidFill>
                      <a:srgbClr val="C00000"/>
                    </a:solidFill>
                    <a:latin typeface="+mj-lt"/>
                  </a:rPr>
                  <a:t>tính</a:t>
                </a:r>
                <a:r>
                  <a:rPr lang="en-US" dirty="0" smtClean="0">
                    <a:solidFill>
                      <a:srgbClr val="C00000"/>
                    </a:solidFill>
                    <a:latin typeface="+mj-lt"/>
                  </a:rPr>
                  <a:t> </a:t>
                </a:r>
                <a:r>
                  <a:rPr lang="en-US" dirty="0" err="1" smtClean="0">
                    <a:solidFill>
                      <a:srgbClr val="C00000"/>
                    </a:solidFill>
                    <a:latin typeface="+mj-lt"/>
                  </a:rPr>
                  <a:t>chất</a:t>
                </a:r>
                <a:r>
                  <a:rPr lang="en-US" dirty="0" smtClean="0">
                    <a:solidFill>
                      <a:srgbClr val="C00000"/>
                    </a:solidFill>
                    <a:latin typeface="+mj-lt"/>
                  </a:rPr>
                  <a:t> </a:t>
                </a:r>
                <a:r>
                  <a:rPr lang="en-US" dirty="0" err="1" smtClean="0">
                    <a:solidFill>
                      <a:srgbClr val="C00000"/>
                    </a:solidFill>
                    <a:latin typeface="+mj-lt"/>
                  </a:rPr>
                  <a:t>và</a:t>
                </a:r>
                <a:r>
                  <a:rPr lang="en-US" dirty="0" smtClean="0">
                    <a:solidFill>
                      <a:srgbClr val="C00000"/>
                    </a:solidFill>
                    <a:latin typeface="+mj-lt"/>
                  </a:rPr>
                  <a:t> </a:t>
                </a:r>
                <a:r>
                  <a:rPr lang="en-US" dirty="0" err="1" smtClean="0">
                    <a:solidFill>
                      <a:srgbClr val="C00000"/>
                    </a:solidFill>
                    <a:latin typeface="+mj-lt"/>
                  </a:rPr>
                  <a:t>định</a:t>
                </a:r>
                <a:r>
                  <a:rPr lang="en-US" dirty="0" smtClean="0">
                    <a:solidFill>
                      <a:srgbClr val="C00000"/>
                    </a:solidFill>
                    <a:latin typeface="+mj-lt"/>
                  </a:rPr>
                  <a:t> </a:t>
                </a:r>
                <a:r>
                  <a:rPr lang="en-US" dirty="0" err="1" smtClean="0">
                    <a:solidFill>
                      <a:srgbClr val="C00000"/>
                    </a:solidFill>
                    <a:latin typeface="+mj-lt"/>
                  </a:rPr>
                  <a:t>lí</a:t>
                </a:r>
                <a:r>
                  <a:rPr lang="en-US" dirty="0" smtClean="0">
                    <a:solidFill>
                      <a:srgbClr val="C00000"/>
                    </a:solidFill>
                    <a:latin typeface="+mj-lt"/>
                  </a:rPr>
                  <a:t> </a:t>
                </a:r>
                <a:r>
                  <a:rPr lang="en-US" dirty="0" err="1" smtClean="0">
                    <a:solidFill>
                      <a:srgbClr val="C00000"/>
                    </a:solidFill>
                    <a:latin typeface="+mj-lt"/>
                  </a:rPr>
                  <a:t>của</a:t>
                </a:r>
                <a:r>
                  <a:rPr lang="en-US" dirty="0" smtClean="0">
                    <a:solidFill>
                      <a:srgbClr val="C00000"/>
                    </a:solidFill>
                    <a:latin typeface="+mj-lt"/>
                  </a:rPr>
                  <a:t> </a:t>
                </a:r>
                <a:r>
                  <a:rPr lang="en-US" dirty="0" err="1" smtClean="0">
                    <a:solidFill>
                      <a:srgbClr val="C00000"/>
                    </a:solidFill>
                    <a:latin typeface="+mj-lt"/>
                  </a:rPr>
                  <a:t>hai</a:t>
                </a:r>
                <a:r>
                  <a:rPr lang="en-US" dirty="0" smtClean="0">
                    <a:solidFill>
                      <a:srgbClr val="C00000"/>
                    </a:solidFill>
                    <a:latin typeface="+mj-lt"/>
                  </a:rPr>
                  <a:t> tam </a:t>
                </a:r>
                <a:r>
                  <a:rPr lang="en-US" dirty="0" err="1" smtClean="0">
                    <a:solidFill>
                      <a:srgbClr val="C00000"/>
                    </a:solidFill>
                    <a:latin typeface="+mj-lt"/>
                  </a:rPr>
                  <a:t>giác</a:t>
                </a:r>
                <a:r>
                  <a:rPr lang="en-US" dirty="0" smtClean="0">
                    <a:solidFill>
                      <a:srgbClr val="C00000"/>
                    </a:solidFill>
                    <a:latin typeface="+mj-lt"/>
                  </a:rPr>
                  <a:t> </a:t>
                </a:r>
                <a:r>
                  <a:rPr lang="en-US" dirty="0" err="1" smtClean="0">
                    <a:solidFill>
                      <a:srgbClr val="C00000"/>
                    </a:solidFill>
                    <a:latin typeface="+mj-lt"/>
                  </a:rPr>
                  <a:t>đồng</a:t>
                </a:r>
                <a:r>
                  <a:rPr lang="en-US" dirty="0" smtClean="0">
                    <a:solidFill>
                      <a:srgbClr val="C00000"/>
                    </a:solidFill>
                    <a:latin typeface="+mj-lt"/>
                  </a:rPr>
                  <a:t> </a:t>
                </a:r>
                <a:r>
                  <a:rPr lang="en-US" dirty="0" err="1" smtClean="0">
                    <a:solidFill>
                      <a:srgbClr val="C00000"/>
                    </a:solidFill>
                    <a:latin typeface="+mj-lt"/>
                  </a:rPr>
                  <a:t>dạng</a:t>
                </a:r>
                <a:r>
                  <a:rPr lang="en-US" dirty="0" smtClean="0">
                    <a:solidFill>
                      <a:srgbClr val="C00000"/>
                    </a:solidFill>
                    <a:latin typeface="+mj-lt"/>
                  </a:rPr>
                  <a:t>.</a:t>
                </a:r>
              </a:p>
              <a:p>
                <a:pPr>
                  <a:buFont typeface="Wingdings" panose="05000000000000000000" pitchFamily="2" charset="2"/>
                  <a:buChar char="&amp;"/>
                </a:pPr>
                <a:r>
                  <a:rPr lang="en-US" sz="5400" dirty="0" err="1" smtClean="0">
                    <a:solidFill>
                      <a:srgbClr val="0070C0"/>
                    </a:solidFill>
                    <a:latin typeface="Bauhaus 93" panose="04030905020B02020C02" pitchFamily="82" charset="0"/>
                  </a:rPr>
                  <a:t>Bài</a:t>
                </a:r>
                <a:r>
                  <a:rPr lang="en-US" sz="5400" dirty="0" smtClean="0">
                    <a:solidFill>
                      <a:srgbClr val="0070C0"/>
                    </a:solidFill>
                    <a:latin typeface="Bauhaus 93" panose="04030905020B02020C02" pitchFamily="82" charset="0"/>
                  </a:rPr>
                  <a:t> </a:t>
                </a:r>
                <a:r>
                  <a:rPr lang="en-US" sz="5400" dirty="0" err="1" smtClean="0">
                    <a:solidFill>
                      <a:srgbClr val="0070C0"/>
                    </a:solidFill>
                    <a:latin typeface="Bauhaus 93" panose="04030905020B02020C02" pitchFamily="82" charset="0"/>
                  </a:rPr>
                  <a:t>tập</a:t>
                </a:r>
                <a:endParaRPr lang="en-US" sz="5400" dirty="0">
                  <a:solidFill>
                    <a:srgbClr val="0070C0"/>
                  </a:solidFill>
                  <a:latin typeface="Bauhaus 93" panose="04030905020B02020C02" pitchFamily="82" charset="0"/>
                </a:endParaRPr>
              </a:p>
              <a:p>
                <a:pPr marL="0" indent="0">
                  <a:buNone/>
                </a:pPr>
                <a:r>
                  <a:rPr lang="en-US" sz="3200" dirty="0" err="1" smtClean="0">
                    <a:solidFill>
                      <a:srgbClr val="C00000"/>
                    </a:solidFill>
                    <a:latin typeface="Arial Black" panose="020B0A04020102020204" pitchFamily="34" charset="0"/>
                  </a:rPr>
                  <a:t>Bài</a:t>
                </a:r>
                <a:r>
                  <a:rPr lang="en-US" sz="3200" dirty="0" smtClean="0">
                    <a:solidFill>
                      <a:srgbClr val="C00000"/>
                    </a:solidFill>
                    <a:latin typeface="Arial Black" panose="020B0A04020102020204" pitchFamily="34" charset="0"/>
                  </a:rPr>
                  <a:t> 1</a:t>
                </a:r>
                <a:r>
                  <a:rPr lang="en-US" dirty="0" smtClean="0">
                    <a:solidFill>
                      <a:srgbClr val="C00000"/>
                    </a:solidFill>
                    <a:latin typeface="+mj-lt"/>
                  </a:rPr>
                  <a:t>: </a:t>
                </a:r>
                <a:r>
                  <a:rPr lang="en-US" dirty="0" err="1" smtClean="0">
                    <a:solidFill>
                      <a:srgbClr val="C00000"/>
                    </a:solidFill>
                    <a:latin typeface="+mj-lt"/>
                  </a:rPr>
                  <a:t>Điền</a:t>
                </a:r>
                <a:r>
                  <a:rPr lang="en-US" dirty="0" smtClean="0">
                    <a:solidFill>
                      <a:srgbClr val="C00000"/>
                    </a:solidFill>
                    <a:latin typeface="+mj-lt"/>
                  </a:rPr>
                  <a:t> </a:t>
                </a:r>
                <a:r>
                  <a:rPr lang="en-US" dirty="0" err="1" smtClean="0">
                    <a:solidFill>
                      <a:srgbClr val="C00000"/>
                    </a:solidFill>
                    <a:latin typeface="+mj-lt"/>
                  </a:rPr>
                  <a:t>vào</a:t>
                </a:r>
                <a:r>
                  <a:rPr lang="en-US" dirty="0" smtClean="0">
                    <a:solidFill>
                      <a:srgbClr val="C00000"/>
                    </a:solidFill>
                    <a:latin typeface="+mj-lt"/>
                  </a:rPr>
                  <a:t> </a:t>
                </a:r>
                <a:r>
                  <a:rPr lang="en-US" dirty="0" err="1" smtClean="0">
                    <a:solidFill>
                      <a:srgbClr val="C00000"/>
                    </a:solidFill>
                    <a:latin typeface="+mj-lt"/>
                  </a:rPr>
                  <a:t>chỗ</a:t>
                </a:r>
                <a:r>
                  <a:rPr lang="en-US" dirty="0" smtClean="0">
                    <a:solidFill>
                      <a:srgbClr val="C00000"/>
                    </a:solidFill>
                    <a:latin typeface="+mj-lt"/>
                  </a:rPr>
                  <a:t> </a:t>
                </a:r>
                <a:r>
                  <a:rPr lang="en-US" dirty="0" err="1" smtClean="0">
                    <a:solidFill>
                      <a:srgbClr val="C00000"/>
                    </a:solidFill>
                    <a:latin typeface="+mj-lt"/>
                  </a:rPr>
                  <a:t>trống</a:t>
                </a:r>
                <a:r>
                  <a:rPr lang="en-US" dirty="0" smtClean="0">
                    <a:solidFill>
                      <a:srgbClr val="C00000"/>
                    </a:solidFill>
                    <a:latin typeface="+mj-lt"/>
                  </a:rPr>
                  <a:t> </a:t>
                </a:r>
                <a:r>
                  <a:rPr lang="en-US" dirty="0" err="1" smtClean="0">
                    <a:solidFill>
                      <a:srgbClr val="C00000"/>
                    </a:solidFill>
                    <a:latin typeface="+mj-lt"/>
                  </a:rPr>
                  <a:t>để</a:t>
                </a:r>
                <a:r>
                  <a:rPr lang="en-US" dirty="0" smtClean="0">
                    <a:solidFill>
                      <a:srgbClr val="C00000"/>
                    </a:solidFill>
                    <a:latin typeface="+mj-lt"/>
                  </a:rPr>
                  <a:t> </a:t>
                </a:r>
                <a:r>
                  <a:rPr lang="en-US" dirty="0" err="1" smtClean="0">
                    <a:solidFill>
                      <a:srgbClr val="C00000"/>
                    </a:solidFill>
                    <a:latin typeface="+mj-lt"/>
                  </a:rPr>
                  <a:t>được</a:t>
                </a:r>
                <a:r>
                  <a:rPr lang="en-US" dirty="0" smtClean="0">
                    <a:solidFill>
                      <a:srgbClr val="C00000"/>
                    </a:solidFill>
                    <a:latin typeface="+mj-lt"/>
                  </a:rPr>
                  <a:t> </a:t>
                </a:r>
                <a:r>
                  <a:rPr lang="en-US" dirty="0" err="1" smtClean="0">
                    <a:solidFill>
                      <a:srgbClr val="C00000"/>
                    </a:solidFill>
                    <a:latin typeface="+mj-lt"/>
                  </a:rPr>
                  <a:t>câu</a:t>
                </a:r>
                <a:r>
                  <a:rPr lang="en-US" dirty="0" smtClean="0">
                    <a:solidFill>
                      <a:srgbClr val="C00000"/>
                    </a:solidFill>
                    <a:latin typeface="+mj-lt"/>
                  </a:rPr>
                  <a:t> </a:t>
                </a:r>
                <a:r>
                  <a:rPr lang="en-US" dirty="0" err="1" smtClean="0">
                    <a:solidFill>
                      <a:srgbClr val="C00000"/>
                    </a:solidFill>
                    <a:latin typeface="+mj-lt"/>
                  </a:rPr>
                  <a:t>đúng</a:t>
                </a:r>
                <a:r>
                  <a:rPr lang="en-US" dirty="0" smtClean="0">
                    <a:solidFill>
                      <a:srgbClr val="C00000"/>
                    </a:solidFill>
                    <a:latin typeface="+mj-lt"/>
                  </a:rPr>
                  <a:t>.</a:t>
                </a:r>
              </a:p>
              <a:p>
                <a:pPr marL="0" indent="0">
                  <a:buNone/>
                </a:pPr>
                <a:r>
                  <a:rPr lang="en-US" dirty="0" smtClean="0">
                    <a:solidFill>
                      <a:schemeClr val="tx1"/>
                    </a:solidFill>
                    <a:latin typeface="+mj-lt"/>
                  </a:rPr>
                  <a:t>                       </a:t>
                </a:r>
                <a:r>
                  <a:rPr lang="en-US" sz="3600" dirty="0" err="1" smtClean="0">
                    <a:solidFill>
                      <a:schemeClr val="tx1"/>
                    </a:solidFill>
                    <a:latin typeface="+mj-lt"/>
                  </a:rPr>
                  <a:t>Nếu</a:t>
                </a:r>
                <a:r>
                  <a:rPr lang="en-US" sz="3600" dirty="0">
                    <a:latin typeface="+mj-lt"/>
                  </a:rPr>
                  <a:t> </a:t>
                </a:r>
                <a:r>
                  <a:rPr lang="en-US" sz="3600" dirty="0" smtClean="0">
                    <a:latin typeface="Yu Gothic UI Semibold" panose="020B0700000000000000" pitchFamily="34" charset="-128"/>
                    <a:ea typeface="Yu Gothic UI Semibold" panose="020B0700000000000000" pitchFamily="34" charset="-128"/>
                  </a:rPr>
                  <a:t>∆</a:t>
                </a:r>
                <a:r>
                  <a:rPr lang="en-US" sz="3600" dirty="0" smtClean="0">
                    <a:ea typeface="Yu Gothic UI Semibold" panose="020B0700000000000000" pitchFamily="34" charset="-128"/>
                  </a:rPr>
                  <a:t>ABC</a:t>
                </a:r>
                <a:r>
                  <a:rPr lang="en-US" sz="3600" dirty="0" smtClean="0">
                    <a:latin typeface="Yu Gothic UI Semilight" panose="020B0400000000000000" pitchFamily="34" charset="-128"/>
                    <a:ea typeface="Yu Gothic UI Semilight" panose="020B0400000000000000" pitchFamily="34" charset="-128"/>
                  </a:rPr>
                  <a:t>∽</a:t>
                </a:r>
                <a:r>
                  <a:rPr lang="en-US" sz="3600" dirty="0" smtClean="0">
                    <a:latin typeface="Yu Gothic UI Semibold" panose="020B0700000000000000" pitchFamily="34" charset="-128"/>
                    <a:ea typeface="Yu Gothic UI Semibold" panose="020B0700000000000000" pitchFamily="34" charset="-128"/>
                  </a:rPr>
                  <a:t>∆</a:t>
                </a:r>
                <a:r>
                  <a:rPr lang="en-US" sz="3600" dirty="0" smtClean="0">
                    <a:ea typeface="Yu Gothic UI Semibold" panose="020B0700000000000000" pitchFamily="34" charset="-128"/>
                  </a:rPr>
                  <a:t>DEF</a:t>
                </a:r>
                <a14:m>
                  <m:oMath xmlns:m="http://schemas.openxmlformats.org/officeDocument/2006/math">
                    <m:r>
                      <a:rPr lang="en-US" sz="3600" b="0" i="1" smtClean="0">
                        <a:latin typeface="Cambria Math" panose="02040503050406030204" pitchFamily="18" charset="0"/>
                        <a:ea typeface="Cambria Math" panose="02040503050406030204" pitchFamily="18" charset="0"/>
                      </a:rPr>
                      <m:t> </m:t>
                    </m:r>
                  </m:oMath>
                </a14:m>
                <a:r>
                  <a:rPr lang="en-US" sz="3600" dirty="0" smtClean="0">
                    <a:solidFill>
                      <a:schemeClr val="tx1"/>
                    </a:solidFill>
                    <a:latin typeface="+mj-lt"/>
                  </a:rPr>
                  <a:t>thì:</a:t>
                </a:r>
              </a:p>
              <a:p>
                <a:pPr marL="0" indent="0">
                  <a:buNone/>
                </a:pPr>
                <a:r>
                  <a:rPr lang="en-US" dirty="0" smtClean="0">
                    <a:solidFill>
                      <a:schemeClr val="tx1"/>
                    </a:solidFill>
                  </a:rPr>
                  <a:t>                       </a:t>
                </a:r>
                <a14:m>
                  <m:oMath xmlns:m="http://schemas.openxmlformats.org/officeDocument/2006/math">
                    <m:acc>
                      <m:accPr>
                        <m:chr m:val="̂"/>
                        <m:ctrlPr>
                          <a:rPr lang="en-US" sz="3600" i="1" smtClean="0">
                            <a:solidFill>
                              <a:schemeClr val="tx1"/>
                            </a:solidFill>
                            <a:latin typeface="Cambria Math"/>
                          </a:rPr>
                        </m:ctrlPr>
                      </m:accPr>
                      <m:e>
                        <m:r>
                          <a:rPr lang="en-US" sz="3600" b="0" i="1" smtClean="0">
                            <a:solidFill>
                              <a:schemeClr val="tx1"/>
                            </a:solidFill>
                            <a:latin typeface="Cambria Math" panose="02040503050406030204" pitchFamily="18" charset="0"/>
                          </a:rPr>
                          <m:t>𝐴</m:t>
                        </m:r>
                      </m:e>
                    </m:acc>
                    <m:r>
                      <a:rPr lang="en-US" sz="3600" b="0" i="0" smtClean="0">
                        <a:solidFill>
                          <a:schemeClr val="tx1"/>
                        </a:solidFill>
                        <a:latin typeface="Cambria Math" panose="02040503050406030204" pitchFamily="18" charset="0"/>
                      </a:rPr>
                      <m:t>=          </m:t>
                    </m:r>
                  </m:oMath>
                </a14:m>
                <a:r>
                  <a:rPr lang="en-US" dirty="0" smtClean="0">
                    <a:solidFill>
                      <a:schemeClr val="tx1"/>
                    </a:solidFill>
                    <a:latin typeface="+mj-lt"/>
                  </a:rPr>
                  <a:t> </a:t>
                </a:r>
                <a:r>
                  <a:rPr lang="en-US" sz="3200" dirty="0" smtClean="0">
                    <a:solidFill>
                      <a:schemeClr val="tx1"/>
                    </a:solidFill>
                    <a:latin typeface="+mj-lt"/>
                  </a:rPr>
                  <a:t>;  </a:t>
                </a:r>
                <a14:m>
                  <m:oMath xmlns:m="http://schemas.openxmlformats.org/officeDocument/2006/math">
                    <m:acc>
                      <m:accPr>
                        <m:chr m:val="̂"/>
                        <m:ctrlPr>
                          <a:rPr lang="en-US" sz="3200" i="1" smtClean="0">
                            <a:solidFill>
                              <a:schemeClr val="tx1"/>
                            </a:solidFill>
                            <a:latin typeface="Cambria Math"/>
                          </a:rPr>
                        </m:ctrlPr>
                      </m:accPr>
                      <m:e>
                        <m:r>
                          <a:rPr lang="en-US" sz="3200" b="0" i="1" smtClean="0">
                            <a:solidFill>
                              <a:schemeClr val="tx1"/>
                            </a:solidFill>
                            <a:latin typeface="Cambria Math" panose="02040503050406030204" pitchFamily="18" charset="0"/>
                          </a:rPr>
                          <m:t>𝐵</m:t>
                        </m:r>
                      </m:e>
                    </m:acc>
                    <m:r>
                      <a:rPr lang="en-US" sz="3200" b="0" i="0" smtClean="0">
                        <a:solidFill>
                          <a:schemeClr val="tx1"/>
                        </a:solidFill>
                        <a:latin typeface="Cambria Math" panose="02040503050406030204" pitchFamily="18" charset="0"/>
                      </a:rPr>
                      <m:t>=         </m:t>
                    </m:r>
                  </m:oMath>
                </a14:m>
                <a:r>
                  <a:rPr lang="en-US" dirty="0" smtClean="0">
                    <a:solidFill>
                      <a:schemeClr val="tx1"/>
                    </a:solidFill>
                    <a:latin typeface="+mj-lt"/>
                  </a:rPr>
                  <a:t>;    </a:t>
                </a:r>
                <a14:m>
                  <m:oMath xmlns:m="http://schemas.openxmlformats.org/officeDocument/2006/math">
                    <m:acc>
                      <m:accPr>
                        <m:chr m:val="̂"/>
                        <m:ctrlPr>
                          <a:rPr lang="en-US" i="1" smtClean="0">
                            <a:solidFill>
                              <a:schemeClr val="tx1"/>
                            </a:solidFill>
                            <a:latin typeface="Cambria Math"/>
                          </a:rPr>
                        </m:ctrlPr>
                      </m:accPr>
                      <m:e>
                        <m:r>
                          <a:rPr lang="en-US" b="0" i="1" smtClean="0">
                            <a:solidFill>
                              <a:schemeClr val="tx1"/>
                            </a:solidFill>
                            <a:latin typeface="Cambria Math" panose="02040503050406030204" pitchFamily="18" charset="0"/>
                          </a:rPr>
                          <m:t>𝐶</m:t>
                        </m:r>
                      </m:e>
                    </m:acc>
                  </m:oMath>
                </a14:m>
                <a:r>
                  <a:rPr lang="en-US" dirty="0" smtClean="0">
                    <a:solidFill>
                      <a:schemeClr val="tx1"/>
                    </a:solidFill>
                    <a:latin typeface="+mj-lt"/>
                  </a:rPr>
                  <a:t>=                  </a:t>
                </a:r>
              </a:p>
              <a:p>
                <a:pPr marL="0" indent="0">
                  <a:buNone/>
                </a:pPr>
                <a:r>
                  <a:rPr lang="en-US" sz="3200" dirty="0" smtClean="0"/>
                  <a:t>                    </a:t>
                </a:r>
                <a14:m>
                  <m:oMath xmlns:m="http://schemas.openxmlformats.org/officeDocument/2006/math">
                    <m:f>
                      <m:fPr>
                        <m:ctrlPr>
                          <a:rPr lang="en-US" sz="4000" i="1" smtClean="0">
                            <a:latin typeface="Cambria Math"/>
                          </a:rPr>
                        </m:ctrlPr>
                      </m:fPr>
                      <m:num>
                        <m:r>
                          <a:rPr lang="en-US" sz="4000" b="0" i="1" smtClean="0">
                            <a:latin typeface="Cambria Math" panose="02040503050406030204" pitchFamily="18" charset="0"/>
                          </a:rPr>
                          <m:t>         </m:t>
                        </m:r>
                      </m:num>
                      <m:den>
                        <m:r>
                          <a:rPr lang="en-US" sz="4000" b="0" i="1" smtClean="0">
                            <a:latin typeface="Cambria Math" panose="02040503050406030204" pitchFamily="18" charset="0"/>
                          </a:rPr>
                          <m:t>𝐷𝐸</m:t>
                        </m:r>
                      </m:den>
                    </m:f>
                  </m:oMath>
                </a14:m>
                <a:r>
                  <a:rPr lang="en-US" sz="3200" dirty="0" smtClean="0">
                    <a:solidFill>
                      <a:schemeClr val="tx1"/>
                    </a:solidFill>
                    <a:latin typeface="+mj-lt"/>
                  </a:rPr>
                  <a:t> = </a:t>
                </a:r>
                <a14:m>
                  <m:oMath xmlns:m="http://schemas.openxmlformats.org/officeDocument/2006/math">
                    <m:f>
                      <m:fPr>
                        <m:ctrlPr>
                          <a:rPr lang="en-US" sz="4000" i="1" dirty="0" smtClean="0">
                            <a:solidFill>
                              <a:schemeClr val="tx1"/>
                            </a:solidFill>
                            <a:latin typeface="Cambria Math"/>
                          </a:rPr>
                        </m:ctrlPr>
                      </m:fPr>
                      <m:num>
                        <m:r>
                          <a:rPr lang="en-US" sz="4000" b="0" i="1" dirty="0" smtClean="0">
                            <a:solidFill>
                              <a:schemeClr val="tx1"/>
                            </a:solidFill>
                            <a:latin typeface="Cambria Math" panose="02040503050406030204" pitchFamily="18" charset="0"/>
                          </a:rPr>
                          <m:t>𝐵𝐶</m:t>
                        </m:r>
                      </m:num>
                      <m:den>
                        <m:r>
                          <a:rPr lang="en-US" sz="4000" b="0" i="1" dirty="0" smtClean="0">
                            <a:solidFill>
                              <a:schemeClr val="tx1"/>
                            </a:solidFill>
                            <a:latin typeface="Cambria Math" panose="02040503050406030204" pitchFamily="18" charset="0"/>
                          </a:rPr>
                          <m:t>          </m:t>
                        </m:r>
                      </m:den>
                    </m:f>
                  </m:oMath>
                </a14:m>
                <a:r>
                  <a:rPr lang="en-US" sz="3200" dirty="0" smtClean="0">
                    <a:solidFill>
                      <a:schemeClr val="tx1"/>
                    </a:solidFill>
                    <a:latin typeface="+mj-lt"/>
                  </a:rPr>
                  <a:t> = </a:t>
                </a:r>
                <a14:m>
                  <m:oMath xmlns:m="http://schemas.openxmlformats.org/officeDocument/2006/math">
                    <m:f>
                      <m:fPr>
                        <m:ctrlPr>
                          <a:rPr lang="en-US" sz="3200" i="1" smtClean="0">
                            <a:solidFill>
                              <a:schemeClr val="tx1"/>
                            </a:solidFill>
                            <a:latin typeface="Cambria Math"/>
                          </a:rPr>
                        </m:ctrlPr>
                      </m:fPr>
                      <m:num>
                        <m:r>
                          <a:rPr lang="en-US" sz="3200" b="0" i="1" smtClean="0">
                            <a:solidFill>
                              <a:schemeClr val="tx1"/>
                            </a:solidFill>
                            <a:latin typeface="Cambria Math" panose="02040503050406030204" pitchFamily="18" charset="0"/>
                          </a:rPr>
                          <m:t>           </m:t>
                        </m:r>
                      </m:num>
                      <m:den>
                        <m:r>
                          <a:rPr lang="en-US" sz="3200" b="0" i="1" smtClean="0">
                            <a:solidFill>
                              <a:schemeClr val="tx1"/>
                            </a:solidFill>
                            <a:latin typeface="Cambria Math" panose="02040503050406030204" pitchFamily="18" charset="0"/>
                          </a:rPr>
                          <m:t>          </m:t>
                        </m:r>
                      </m:den>
                    </m:f>
                  </m:oMath>
                </a14:m>
                <a:r>
                  <a:rPr lang="en-US" sz="3200" dirty="0" smtClean="0">
                    <a:solidFill>
                      <a:schemeClr val="tx1"/>
                    </a:solidFill>
                    <a:latin typeface="+mj-lt"/>
                  </a:rPr>
                  <a:t> = </a:t>
                </a:r>
                <a:r>
                  <a:rPr lang="en-US" sz="3200" dirty="0" smtClean="0">
                    <a:latin typeface="Times New Roman" panose="02020603050405020304" pitchFamily="18" charset="0"/>
                    <a:cs typeface="Times New Roman" panose="02020603050405020304" pitchFamily="18" charset="0"/>
                  </a:rPr>
                  <a:t>k</a:t>
                </a:r>
                <a:endParaRPr lang="en-US" sz="3200" dirty="0" smtClean="0">
                  <a:solidFill>
                    <a:schemeClr val="tx1"/>
                  </a:solidFill>
                  <a:latin typeface="Times New Roman" panose="02020603050405020304" pitchFamily="18" charset="0"/>
                  <a:cs typeface="Times New Roman" panose="02020603050405020304" pitchFamily="18" charset="0"/>
                </a:endParaRPr>
              </a:p>
              <a:p>
                <a:pPr marL="0" indent="0">
                  <a:buNone/>
                </a:pPr>
                <a:r>
                  <a:rPr lang="en-US" sz="3200" dirty="0" smtClean="0">
                    <a:solidFill>
                      <a:schemeClr val="tx1"/>
                    </a:solidFill>
                    <a:latin typeface="Times New Roman" panose="02020603050405020304" pitchFamily="18" charset="0"/>
                    <a:cs typeface="Times New Roman" panose="02020603050405020304" pitchFamily="18" charset="0"/>
                  </a:rPr>
                  <a:t>                                         (k </a:t>
                </a:r>
                <a:r>
                  <a:rPr lang="en-US" sz="3200" dirty="0" err="1" smtClean="0">
                    <a:solidFill>
                      <a:schemeClr val="tx1"/>
                    </a:solidFill>
                    <a:latin typeface="Times New Roman" panose="02020603050405020304" pitchFamily="18" charset="0"/>
                    <a:cs typeface="Times New Roman" panose="02020603050405020304" pitchFamily="18" charset="0"/>
                  </a:rPr>
                  <a:t>gọi</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là</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tỉ</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số</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đồng</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dạng</a:t>
                </a:r>
                <a:r>
                  <a:rPr lang="en-US" sz="3200" dirty="0" smtClean="0">
                    <a:solidFill>
                      <a:schemeClr val="tx1"/>
                    </a:solidFill>
                    <a:latin typeface="Times New Roman" panose="02020603050405020304" pitchFamily="18" charset="0"/>
                    <a:cs typeface="Times New Roman" panose="02020603050405020304" pitchFamily="18" charset="0"/>
                  </a:rPr>
                  <a:t>)</a:t>
                </a:r>
              </a:p>
            </p:txBody>
          </p:sp>
        </mc:Choice>
        <mc:Fallback xmlns="">
          <p:sp>
            <p:nvSpPr>
              <p:cNvPr id="3" name="Chỗ dành sẵn cho Nội dung 2"/>
              <p:cNvSpPr>
                <a:spLocks noGrp="1" noRot="1" noChangeAspect="1" noMove="1" noResize="1" noEditPoints="1" noAdjustHandles="1" noChangeArrowheads="1" noChangeShapeType="1" noTextEdit="1"/>
              </p:cNvSpPr>
              <p:nvPr>
                <p:ph idx="1"/>
              </p:nvPr>
            </p:nvSpPr>
            <p:spPr>
              <a:xfrm>
                <a:off x="0" y="1325563"/>
                <a:ext cx="12192000" cy="5422967"/>
              </a:xfrm>
              <a:blipFill rotWithShape="0">
                <a:blip r:embed="rId2"/>
                <a:stretch>
                  <a:fillRect l="-2400" t="-179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1" name="Hộp Văn bản 10"/>
              <p:cNvSpPr txBox="1"/>
              <p:nvPr/>
            </p:nvSpPr>
            <p:spPr>
              <a:xfrm>
                <a:off x="2685223" y="3941809"/>
                <a:ext cx="775827" cy="53476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vi-VN" sz="2800" b="1" i="1" smtClean="0">
                              <a:solidFill>
                                <a:srgbClr val="FF0000"/>
                              </a:solidFill>
                              <a:latin typeface="Cambria Math"/>
                            </a:rPr>
                          </m:ctrlPr>
                        </m:accPr>
                        <m:e>
                          <m:r>
                            <a:rPr lang="en-US" sz="2800" b="1" i="1" smtClean="0">
                              <a:solidFill>
                                <a:srgbClr val="FF0000"/>
                              </a:solidFill>
                              <a:latin typeface="Cambria Math" panose="02040503050406030204" pitchFamily="18" charset="0"/>
                            </a:rPr>
                            <m:t>𝑫</m:t>
                          </m:r>
                        </m:e>
                      </m:acc>
                    </m:oMath>
                  </m:oMathPara>
                </a14:m>
                <a:endParaRPr lang="vi-VN" sz="2800" b="1" dirty="0">
                  <a:latin typeface="Times New Roman" panose="02020603050405020304" pitchFamily="18" charset="0"/>
                  <a:cs typeface="Times New Roman" panose="02020603050405020304" pitchFamily="18" charset="0"/>
                </a:endParaRPr>
              </a:p>
            </p:txBody>
          </p:sp>
        </mc:Choice>
        <mc:Fallback xmlns="">
          <p:sp>
            <p:nvSpPr>
              <p:cNvPr id="11" name="Hộp Văn bản 10"/>
              <p:cNvSpPr txBox="1">
                <a:spLocks noRot="1" noChangeAspect="1" noMove="1" noResize="1" noEditPoints="1" noAdjustHandles="1" noChangeArrowheads="1" noChangeShapeType="1" noTextEdit="1"/>
              </p:cNvSpPr>
              <p:nvPr/>
            </p:nvSpPr>
            <p:spPr>
              <a:xfrm>
                <a:off x="2685223" y="3941809"/>
                <a:ext cx="775827" cy="534762"/>
              </a:xfrm>
              <a:prstGeom prst="rect">
                <a:avLst/>
              </a:prstGeom>
              <a:blipFill rotWithShape="0">
                <a:blip r:embed="rId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2" name="Hộp Văn bản 11"/>
              <p:cNvSpPr txBox="1"/>
              <p:nvPr/>
            </p:nvSpPr>
            <p:spPr>
              <a:xfrm>
                <a:off x="4739225" y="3912352"/>
                <a:ext cx="645091" cy="53476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vi-VN" sz="2800" b="1" i="1" smtClean="0">
                              <a:solidFill>
                                <a:srgbClr val="FF0000"/>
                              </a:solidFill>
                              <a:latin typeface="Cambria Math"/>
                            </a:rPr>
                          </m:ctrlPr>
                        </m:accPr>
                        <m:e>
                          <m:r>
                            <a:rPr lang="en-US" sz="2800" b="1" i="1" smtClean="0">
                              <a:solidFill>
                                <a:srgbClr val="FF0000"/>
                              </a:solidFill>
                              <a:latin typeface="Cambria Math" panose="02040503050406030204" pitchFamily="18" charset="0"/>
                            </a:rPr>
                            <m:t>𝑬</m:t>
                          </m:r>
                        </m:e>
                      </m:acc>
                    </m:oMath>
                  </m:oMathPara>
                </a14:m>
                <a:endParaRPr lang="vi-VN" sz="2800" b="1" dirty="0">
                  <a:latin typeface="Times New Roman" panose="02020603050405020304" pitchFamily="18" charset="0"/>
                  <a:cs typeface="Times New Roman" panose="02020603050405020304" pitchFamily="18" charset="0"/>
                </a:endParaRPr>
              </a:p>
            </p:txBody>
          </p:sp>
        </mc:Choice>
        <mc:Fallback xmlns="">
          <p:sp>
            <p:nvSpPr>
              <p:cNvPr id="12" name="Hộp Văn bản 11"/>
              <p:cNvSpPr txBox="1">
                <a:spLocks noRot="1" noChangeAspect="1" noMove="1" noResize="1" noEditPoints="1" noAdjustHandles="1" noChangeArrowheads="1" noChangeShapeType="1" noTextEdit="1"/>
              </p:cNvSpPr>
              <p:nvPr/>
            </p:nvSpPr>
            <p:spPr>
              <a:xfrm>
                <a:off x="4739225" y="3912352"/>
                <a:ext cx="645091" cy="534762"/>
              </a:xfrm>
              <a:prstGeom prst="rect">
                <a:avLst/>
              </a:prstGeom>
              <a:blipFill rotWithShape="0">
                <a:blip r:embed="rId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3" name="Hộp Văn bản 12"/>
              <p:cNvSpPr txBox="1"/>
              <p:nvPr/>
            </p:nvSpPr>
            <p:spPr>
              <a:xfrm>
                <a:off x="6339945" y="3920264"/>
                <a:ext cx="645091" cy="53476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vi-VN" sz="2800" b="1" i="1" smtClean="0">
                              <a:solidFill>
                                <a:srgbClr val="FF0000"/>
                              </a:solidFill>
                              <a:latin typeface="Cambria Math"/>
                            </a:rPr>
                          </m:ctrlPr>
                        </m:accPr>
                        <m:e>
                          <m:r>
                            <a:rPr lang="en-US" sz="2800" b="1" i="1" smtClean="0">
                              <a:solidFill>
                                <a:srgbClr val="FF0000"/>
                              </a:solidFill>
                              <a:latin typeface="Cambria Math" panose="02040503050406030204" pitchFamily="18" charset="0"/>
                            </a:rPr>
                            <m:t>𝑭</m:t>
                          </m:r>
                        </m:e>
                      </m:acc>
                    </m:oMath>
                  </m:oMathPara>
                </a14:m>
                <a:endParaRPr lang="vi-VN" sz="2800" b="1" dirty="0">
                  <a:latin typeface="Times New Roman" panose="02020603050405020304" pitchFamily="18" charset="0"/>
                  <a:cs typeface="Times New Roman" panose="02020603050405020304" pitchFamily="18" charset="0"/>
                </a:endParaRPr>
              </a:p>
            </p:txBody>
          </p:sp>
        </mc:Choice>
        <mc:Fallback xmlns="">
          <p:sp>
            <p:nvSpPr>
              <p:cNvPr id="13" name="Hộp Văn bản 12"/>
              <p:cNvSpPr txBox="1">
                <a:spLocks noRot="1" noChangeAspect="1" noMove="1" noResize="1" noEditPoints="1" noAdjustHandles="1" noChangeArrowheads="1" noChangeShapeType="1" noTextEdit="1"/>
              </p:cNvSpPr>
              <p:nvPr/>
            </p:nvSpPr>
            <p:spPr>
              <a:xfrm>
                <a:off x="6339945" y="3920264"/>
                <a:ext cx="645091" cy="534762"/>
              </a:xfrm>
              <a:prstGeom prst="rect">
                <a:avLst/>
              </a:prstGeom>
              <a:blipFill rotWithShape="0">
                <a:blip r:embed="rId5"/>
                <a:stretch>
                  <a:fillRect/>
                </a:stretch>
              </a:blipFill>
            </p:spPr>
            <p:txBody>
              <a:bodyPr/>
              <a:lstStyle/>
              <a:p>
                <a:r>
                  <a:rPr lang="vi-VN">
                    <a:noFill/>
                  </a:rPr>
                  <a:t> </a:t>
                </a:r>
              </a:p>
            </p:txBody>
          </p:sp>
        </mc:Fallback>
      </mc:AlternateContent>
      <p:sp>
        <p:nvSpPr>
          <p:cNvPr id="14" name="Hộp Văn bản 13"/>
          <p:cNvSpPr txBox="1"/>
          <p:nvPr/>
        </p:nvSpPr>
        <p:spPr>
          <a:xfrm>
            <a:off x="4290566" y="4978246"/>
            <a:ext cx="904915"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FD</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5" name="Hộp Văn bản 14"/>
          <p:cNvSpPr txBox="1"/>
          <p:nvPr/>
        </p:nvSpPr>
        <p:spPr>
          <a:xfrm>
            <a:off x="4290566" y="4484961"/>
            <a:ext cx="897319"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CA</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6" name="Hộp Văn bản 15"/>
          <p:cNvSpPr txBox="1"/>
          <p:nvPr/>
        </p:nvSpPr>
        <p:spPr>
          <a:xfrm>
            <a:off x="3055345" y="4880637"/>
            <a:ext cx="645091"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EF</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7" name="Hộp Văn bản 16"/>
          <p:cNvSpPr txBox="1"/>
          <p:nvPr/>
        </p:nvSpPr>
        <p:spPr>
          <a:xfrm>
            <a:off x="1943465" y="4357417"/>
            <a:ext cx="952135"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AB</a:t>
            </a:r>
            <a:endParaRPr lang="vi-VN"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720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arn(inVertical)">
                                      <p:cBhvr>
                                        <p:cTn id="30" dur="500"/>
                                        <p:tgtEl>
                                          <p:spTgt spid="3">
                                            <p:txEl>
                                              <p:pRg st="4" end="4"/>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barn(inVertical)">
                                      <p:cBhvr>
                                        <p:cTn id="33" dur="500"/>
                                        <p:tgtEl>
                                          <p:spTgt spid="3">
                                            <p:txEl>
                                              <p:pRg st="5" end="5"/>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barn(inVertical)">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down)">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down)">
                                      <p:cBhvr>
                                        <p:cTn id="56" dur="500"/>
                                        <p:tgtEl>
                                          <p:spTgt spid="1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wipe(down)">
                                      <p:cBhvr>
                                        <p:cTn id="7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P spid="12" grpId="0"/>
      <p:bldP spid="13" grpId="0"/>
      <p:bldP spid="14" grpId="0"/>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0" y="0"/>
            <a:ext cx="12192000" cy="523517"/>
          </a:xfrm>
        </p:spPr>
        <p:txBody>
          <a:bodyPr>
            <a:noAutofit/>
          </a:bodyPr>
          <a:lstStyle/>
          <a:p>
            <a:r>
              <a:rPr lang="en-US" sz="3600" dirty="0" err="1" smtClean="0">
                <a:solidFill>
                  <a:srgbClr val="FF0000"/>
                </a:solidFill>
                <a:latin typeface="Arial Black" panose="020B0A04020102020204" pitchFamily="34" charset="0"/>
              </a:rPr>
              <a:t>Bài</a:t>
            </a:r>
            <a:r>
              <a:rPr lang="en-US" sz="3600" dirty="0" smtClean="0">
                <a:solidFill>
                  <a:srgbClr val="FF0000"/>
                </a:solidFill>
                <a:latin typeface="Arial Black" panose="020B0A04020102020204" pitchFamily="34" charset="0"/>
              </a:rPr>
              <a:t> 2:</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Điền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dấu</a:t>
            </a:r>
            <a:r>
              <a:rPr lang="en-US" sz="2800" dirty="0" smtClean="0">
                <a:solidFill>
                  <a:srgbClr val="FF0000"/>
                </a:solidFill>
                <a:latin typeface="Times New Roman" panose="02020603050405020304" pitchFamily="18" charset="0"/>
                <a:cs typeface="Times New Roman" panose="02020603050405020304" pitchFamily="18" charset="0"/>
              </a:rPr>
              <a:t> “X” </a:t>
            </a:r>
            <a:r>
              <a:rPr lang="en-US" sz="2800" dirty="0" err="1" smtClean="0">
                <a:solidFill>
                  <a:srgbClr val="FF0000"/>
                </a:solidFill>
                <a:latin typeface="Times New Roman" panose="02020603050405020304" pitchFamily="18" charset="0"/>
                <a:cs typeface="Times New Roman" panose="02020603050405020304" pitchFamily="18" charset="0"/>
              </a:rPr>
              <a:t>vào</a:t>
            </a:r>
            <a:r>
              <a:rPr lang="en-US" sz="2800" dirty="0" smtClean="0">
                <a:solidFill>
                  <a:srgbClr val="FF0000"/>
                </a:solidFill>
                <a:latin typeface="Times New Roman" panose="02020603050405020304" pitchFamily="18" charset="0"/>
                <a:cs typeface="Times New Roman" panose="02020603050405020304" pitchFamily="18" charset="0"/>
              </a:rPr>
              <a:t> ô </a:t>
            </a:r>
            <a:r>
              <a:rPr lang="en-US" sz="2800" dirty="0" err="1" smtClean="0">
                <a:solidFill>
                  <a:srgbClr val="FF0000"/>
                </a:solidFill>
                <a:latin typeface="Times New Roman" panose="02020603050405020304" pitchFamily="18" charset="0"/>
                <a:cs typeface="Times New Roman" panose="02020603050405020304" pitchFamily="18" charset="0"/>
              </a:rPr>
              <a:t>thích</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hợp</a:t>
            </a:r>
            <a:r>
              <a:rPr lang="en-US" sz="2800" dirty="0" smtClean="0">
                <a:solidFill>
                  <a:srgbClr val="FF0000"/>
                </a:solidFill>
                <a:latin typeface="Times New Roman" panose="02020603050405020304" pitchFamily="18" charset="0"/>
                <a:cs typeface="Times New Roman" panose="02020603050405020304" pitchFamily="18" charset="0"/>
              </a:rPr>
              <a:t>.</a:t>
            </a:r>
            <a:endParaRPr lang="vi-VN" sz="3600" dirty="0">
              <a:solidFill>
                <a:srgbClr val="FF0000"/>
              </a:solidFill>
            </a:endParaRPr>
          </a:p>
        </p:txBody>
      </p:sp>
      <mc:AlternateContent xmlns:mc="http://schemas.openxmlformats.org/markup-compatibility/2006" xmlns:a14="http://schemas.microsoft.com/office/drawing/2010/main">
        <mc:Choice Requires="a14">
          <p:graphicFrame>
            <p:nvGraphicFramePr>
              <p:cNvPr id="5" name="Chỗ dành sẵn cho Nội dung 4"/>
              <p:cNvGraphicFramePr>
                <a:graphicFrameLocks noGrp="1"/>
              </p:cNvGraphicFramePr>
              <p:nvPr>
                <p:ph idx="1"/>
                <p:extLst>
                  <p:ext uri="{D42A27DB-BD31-4B8C-83A1-F6EECF244321}">
                    <p14:modId xmlns:p14="http://schemas.microsoft.com/office/powerpoint/2010/main" val="1520619167"/>
                  </p:ext>
                </p:extLst>
              </p:nvPr>
            </p:nvGraphicFramePr>
            <p:xfrm>
              <a:off x="0" y="1487791"/>
              <a:ext cx="12192000" cy="3221085"/>
            </p:xfrm>
            <a:graphic>
              <a:graphicData uri="http://schemas.openxmlformats.org/drawingml/2006/table">
                <a:tbl>
                  <a:tblPr firstRow="1" bandRow="1">
                    <a:tableStyleId>{5C22544A-7EE6-4342-B048-85BDC9FD1C3A}</a:tableStyleId>
                  </a:tblPr>
                  <a:tblGrid>
                    <a:gridCol w="721217"/>
                    <a:gridCol w="8976575"/>
                    <a:gridCol w="1262129"/>
                    <a:gridCol w="1232079"/>
                  </a:tblGrid>
                  <a:tr h="370840">
                    <a:tc>
                      <a:txBody>
                        <a:bodyPr/>
                        <a:lstStyle/>
                        <a:p>
                          <a:endParaRPr lang="vi-VN" sz="2800" dirty="0">
                            <a:latin typeface="+mj-lt"/>
                          </a:endParaRPr>
                        </a:p>
                      </a:txBody>
                      <a:tcPr/>
                    </a:tc>
                    <a:tc>
                      <a:txBody>
                        <a:bodyPr/>
                        <a:lstStyle/>
                        <a:p>
                          <a:pPr algn="ctr"/>
                          <a:r>
                            <a:rPr lang="en-US" sz="2800" dirty="0" err="1" smtClean="0">
                              <a:solidFill>
                                <a:schemeClr val="tx1"/>
                              </a:solidFill>
                              <a:latin typeface="Times New Roman" panose="02020603050405020304" pitchFamily="18" charset="0"/>
                              <a:cs typeface="Times New Roman" panose="02020603050405020304" pitchFamily="18" charset="0"/>
                            </a:rPr>
                            <a:t>Nội</a:t>
                          </a:r>
                          <a:r>
                            <a:rPr lang="en-US" sz="2800" baseline="0" dirty="0" smtClean="0">
                              <a:solidFill>
                                <a:schemeClr val="tx1"/>
                              </a:solidFill>
                              <a:latin typeface="Times New Roman" panose="02020603050405020304" pitchFamily="18" charset="0"/>
                              <a:cs typeface="Times New Roman" panose="02020603050405020304" pitchFamily="18" charset="0"/>
                            </a:rPr>
                            <a:t> dung</a:t>
                          </a:r>
                          <a:endParaRPr lang="vi-VN" sz="28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800" dirty="0" err="1" smtClean="0">
                              <a:solidFill>
                                <a:schemeClr val="tx1"/>
                              </a:solidFill>
                              <a:latin typeface="Times New Roman" panose="02020603050405020304" pitchFamily="18" charset="0"/>
                              <a:cs typeface="Times New Roman" panose="02020603050405020304" pitchFamily="18" charset="0"/>
                            </a:rPr>
                            <a:t>Đúng</a:t>
                          </a:r>
                          <a:endParaRPr lang="vi-VN" sz="28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800" dirty="0" smtClean="0">
                              <a:solidFill>
                                <a:schemeClr val="tx1"/>
                              </a:solidFill>
                              <a:latin typeface="Times New Roman" panose="02020603050405020304" pitchFamily="18" charset="0"/>
                              <a:cs typeface="Times New Roman" panose="02020603050405020304" pitchFamily="18" charset="0"/>
                            </a:rPr>
                            <a:t>Sai</a:t>
                          </a:r>
                          <a:endParaRPr lang="vi-VN" sz="2800" dirty="0">
                            <a:solidFill>
                              <a:schemeClr val="tx1"/>
                            </a:solidFill>
                            <a:latin typeface="Times New Roman" panose="02020603050405020304" pitchFamily="18" charset="0"/>
                            <a:cs typeface="Times New Roman" panose="02020603050405020304" pitchFamily="18" charset="0"/>
                          </a:endParaRPr>
                        </a:p>
                      </a:txBody>
                      <a:tcPr/>
                    </a:tc>
                  </a:tr>
                  <a:tr h="614600">
                    <a:tc>
                      <a:txBody>
                        <a:bodyPr/>
                        <a:lstStyle/>
                        <a:p>
                          <a:pPr algn="ctr"/>
                          <a:r>
                            <a:rPr lang="en-US" sz="2800" dirty="0" smtClean="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a:txBody>
                      <a:tcPr/>
                    </a:tc>
                    <a:tc>
                      <a:txBody>
                        <a:bodyPr/>
                        <a:lstStyle/>
                        <a:p>
                          <a:r>
                            <a:rPr lang="en-US" sz="2800" dirty="0" smtClean="0">
                              <a:latin typeface="Times New Roman" panose="02020603050405020304" pitchFamily="18" charset="0"/>
                              <a:cs typeface="Times New Roman" panose="02020603050405020304" pitchFamily="18" charset="0"/>
                            </a:rPr>
                            <a:t>Hai</a:t>
                          </a:r>
                          <a:r>
                            <a:rPr lang="en-US" sz="2800" baseline="0" dirty="0" smtClean="0">
                              <a:latin typeface="Times New Roman" panose="02020603050405020304" pitchFamily="18" charset="0"/>
                              <a:cs typeface="Times New Roman" panose="02020603050405020304" pitchFamily="18" charset="0"/>
                            </a:rPr>
                            <a:t> tam </a:t>
                          </a:r>
                          <a:r>
                            <a:rPr lang="en-US" sz="2800" baseline="0" dirty="0" err="1" smtClean="0">
                              <a:latin typeface="Times New Roman" panose="02020603050405020304" pitchFamily="18" charset="0"/>
                              <a:cs typeface="Times New Roman" panose="02020603050405020304" pitchFamily="18" charset="0"/>
                            </a:rPr>
                            <a:t>giác</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bằng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nhau</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thì</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đồng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dạng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với</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nhau</a:t>
                          </a:r>
                          <a:endParaRPr lang="vi-VN" sz="2800" dirty="0">
                            <a:latin typeface="Times New Roman" panose="02020603050405020304" pitchFamily="18" charset="0"/>
                            <a:cs typeface="Times New Roman" panose="02020603050405020304" pitchFamily="18" charset="0"/>
                          </a:endParaRPr>
                        </a:p>
                      </a:txBody>
                      <a:tcPr/>
                    </a:tc>
                    <a:tc>
                      <a:txBody>
                        <a:bodyPr/>
                        <a:lstStyle/>
                        <a:p>
                          <a:endParaRPr lang="vi-VN" dirty="0"/>
                        </a:p>
                      </a:txBody>
                      <a:tcPr/>
                    </a:tc>
                    <a:tc>
                      <a:txBody>
                        <a:bodyPr/>
                        <a:lstStyle/>
                        <a:p>
                          <a:endParaRPr lang="vi-VN"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latin typeface="Times New Roman" panose="02020603050405020304" pitchFamily="18" charset="0"/>
                              <a:cs typeface="Times New Roman" panose="02020603050405020304" pitchFamily="18" charset="0"/>
                            </a:rPr>
                            <a:t>2</a:t>
                          </a:r>
                          <a:endParaRPr lang="vi-VN" sz="2800" dirty="0" smtClean="0">
                            <a:latin typeface="Times New Roman" panose="02020603050405020304" pitchFamily="18" charset="0"/>
                            <a:cs typeface="Times New Roman" panose="02020603050405020304" pitchFamily="18" charset="0"/>
                          </a:endParaRPr>
                        </a:p>
                        <a:p>
                          <a:endParaRPr lang="vi-VN" dirty="0"/>
                        </a:p>
                      </a:txBody>
                      <a:tcPr/>
                    </a:tc>
                    <a:tc>
                      <a:txBody>
                        <a:bodyPr/>
                        <a:lstStyle/>
                        <a:p>
                          <a:r>
                            <a:rPr lang="en-US" sz="2800" baseline="0" dirty="0" smtClean="0">
                              <a:latin typeface="Times New Roman" panose="02020603050405020304" pitchFamily="18" charset="0"/>
                              <a:cs typeface="Times New Roman" panose="02020603050405020304" pitchFamily="18" charset="0"/>
                            </a:rPr>
                            <a:t> Hai tam </a:t>
                          </a:r>
                          <a:r>
                            <a:rPr lang="en-US" sz="2800" baseline="0" dirty="0" err="1" smtClean="0">
                              <a:latin typeface="Times New Roman" panose="02020603050405020304" pitchFamily="18" charset="0"/>
                              <a:cs typeface="Times New Roman" panose="02020603050405020304" pitchFamily="18" charset="0"/>
                            </a:rPr>
                            <a:t>giác</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đồng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dạng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với</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nhau</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thì</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bằng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nhau</a:t>
                          </a:r>
                          <a:endParaRPr lang="vi-VN" sz="2800" dirty="0">
                            <a:latin typeface="Times New Roman" panose="02020603050405020304" pitchFamily="18" charset="0"/>
                            <a:cs typeface="Times New Roman" panose="02020603050405020304" pitchFamily="18" charset="0"/>
                          </a:endParaRPr>
                        </a:p>
                      </a:txBody>
                      <a:tcPr/>
                    </a:tc>
                    <a:tc>
                      <a:txBody>
                        <a:bodyPr/>
                        <a:lstStyle/>
                        <a:p>
                          <a:endParaRPr lang="vi-VN" dirty="0"/>
                        </a:p>
                      </a:txBody>
                      <a:tcPr/>
                    </a:tc>
                    <a:tc>
                      <a:txBody>
                        <a:bodyPr/>
                        <a:lstStyle/>
                        <a:p>
                          <a:endParaRPr lang="vi-VN" dirty="0"/>
                        </a:p>
                      </a:txBody>
                      <a:tcPr/>
                    </a:tc>
                  </a:tr>
                  <a:tr h="370840">
                    <a:tc>
                      <a:txBody>
                        <a:bodyPr/>
                        <a:lstStyle/>
                        <a:p>
                          <a:pPr algn="ctr"/>
                          <a:r>
                            <a:rPr lang="en-US" sz="2800" dirty="0" smtClean="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a:txBody>
                      <a:tcPr/>
                    </a:tc>
                    <a:tc>
                      <a:txBody>
                        <a:bodyPr/>
                        <a:lstStyle/>
                        <a:p>
                          <a:r>
                            <a:rPr lang="en-US" sz="2800" dirty="0" smtClean="0">
                              <a:latin typeface="Times New Roman" panose="02020603050405020304" pitchFamily="18" charset="0"/>
                              <a:cs typeface="Times New Roman" panose="02020603050405020304" pitchFamily="18" charset="0"/>
                            </a:rPr>
                            <a:t>Nếu</a:t>
                          </a:r>
                          <a:r>
                            <a:rPr lang="en-US" sz="2800" baseline="0" dirty="0" smtClean="0">
                              <a:latin typeface="Times New Roman" panose="02020603050405020304" pitchFamily="18" charset="0"/>
                              <a:cs typeface="Times New Roman" panose="02020603050405020304" pitchFamily="18" charset="0"/>
                            </a:rPr>
                            <a:t> </a:t>
                          </a:r>
                          <a:r>
                            <a:rPr lang="en-US" sz="2800" baseline="0" dirty="0" smtClean="0">
                              <a:latin typeface="Yu Gothic UI Semibold" panose="020B0700000000000000" pitchFamily="34" charset="-128"/>
                              <a:ea typeface="Yu Gothic UI Semibold" panose="020B0700000000000000" pitchFamily="34" charset="-128"/>
                              <a:cs typeface="Times New Roman" panose="02020603050405020304" pitchFamily="18" charset="0"/>
                            </a:rPr>
                            <a:t>∆</a:t>
                          </a:r>
                          <a:r>
                            <a:rPr lang="en-US" sz="2800" baseline="0" dirty="0" smtClean="0">
                              <a:latin typeface="+mn-lt"/>
                              <a:ea typeface="Yu Gothic UI Semibold" panose="020B0700000000000000" pitchFamily="34" charset="-128"/>
                              <a:cs typeface="Times New Roman" panose="02020603050405020304" pitchFamily="18" charset="0"/>
                            </a:rPr>
                            <a:t>ABC</a:t>
                          </a:r>
                          <a:r>
                            <a:rPr lang="en-US" sz="2800" baseline="0" dirty="0" smtClean="0">
                              <a:latin typeface="Yu Gothic UI Semilight" panose="020B0400000000000000" pitchFamily="34" charset="-128"/>
                              <a:ea typeface="Yu Gothic UI Semilight" panose="020B0400000000000000" pitchFamily="34" charset="-128"/>
                              <a:cs typeface="Times New Roman" panose="02020603050405020304" pitchFamily="18" charset="0"/>
                            </a:rPr>
                            <a:t>∽</a:t>
                          </a:r>
                          <a:r>
                            <a:rPr lang="en-US" sz="2800" baseline="0" dirty="0" smtClean="0">
                              <a:latin typeface="Yu Gothic UI Semibold" panose="020B0700000000000000" pitchFamily="34" charset="-128"/>
                              <a:ea typeface="Yu Gothic UI Semibold" panose="020B0700000000000000" pitchFamily="34" charset="-128"/>
                              <a:cs typeface="Times New Roman" panose="02020603050405020304" pitchFamily="18" charset="0"/>
                            </a:rPr>
                            <a:t>∆</a:t>
                          </a:r>
                          <a:r>
                            <a:rPr lang="en-US" sz="2800" baseline="0" dirty="0" smtClean="0">
                              <a:latin typeface="+mn-lt"/>
                              <a:ea typeface="Yu Gothic UI Semibold" panose="020B0700000000000000" pitchFamily="34" charset="-128"/>
                              <a:cs typeface="Times New Roman" panose="02020603050405020304" pitchFamily="18" charset="0"/>
                            </a:rPr>
                            <a:t>MNP</a:t>
                          </a:r>
                          <a:r>
                            <a:rPr lang="en-US" sz="2800" baseline="0" dirty="0" smtClean="0">
                              <a:latin typeface="Yu Gothic UI Semibold" panose="020B0700000000000000" pitchFamily="34" charset="-128"/>
                              <a:ea typeface="Yu Gothic UI Semibold" panose="020B0700000000000000" pitchFamily="34" charset="-128"/>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theo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tỉ</a:t>
                          </a:r>
                          <a:r>
                            <a:rPr lang="en-US" sz="280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số</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đồng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dạng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là</a:t>
                          </a:r>
                          <a:r>
                            <a:rPr lang="en-US" sz="2800" baseline="0" dirty="0" smtClean="0">
                              <a:latin typeface="Times New Roman" panose="02020603050405020304" pitchFamily="18" charset="0"/>
                              <a:cs typeface="Times New Roman" panose="02020603050405020304" pitchFamily="18" charset="0"/>
                            </a:rPr>
                            <a:t> k thì </a:t>
                          </a:r>
                          <a:r>
                            <a:rPr lang="en-US" sz="2800" baseline="0" dirty="0" smtClean="0">
                              <a:latin typeface="Yu Gothic UI Semibold" panose="020B0700000000000000" pitchFamily="34" charset="-128"/>
                              <a:ea typeface="Yu Gothic UI Semibold" panose="020B0700000000000000" pitchFamily="34" charset="-128"/>
                              <a:cs typeface="Times New Roman" panose="02020603050405020304" pitchFamily="18" charset="0"/>
                            </a:rPr>
                            <a:t>∆</a:t>
                          </a:r>
                          <a:r>
                            <a:rPr lang="en-US" sz="2800" baseline="0" dirty="0" smtClean="0">
                              <a:latin typeface="+mn-lt"/>
                              <a:ea typeface="Yu Gothic UI Semibold" panose="020B0700000000000000" pitchFamily="34" charset="-128"/>
                              <a:cs typeface="Times New Roman" panose="02020603050405020304" pitchFamily="18" charset="0"/>
                            </a:rPr>
                            <a:t>MNP</a:t>
                          </a:r>
                          <a:r>
                            <a:rPr lang="en-US" sz="2800" baseline="0" dirty="0" smtClean="0">
                              <a:latin typeface="Yu Gothic UI Semilight" panose="020B0400000000000000" pitchFamily="34" charset="-128"/>
                              <a:ea typeface="Yu Gothic UI Semilight" panose="020B0400000000000000" pitchFamily="34" charset="-128"/>
                              <a:cs typeface="Times New Roman" panose="02020603050405020304" pitchFamily="18" charset="0"/>
                            </a:rPr>
                            <a:t>∽</a:t>
                          </a:r>
                          <a:r>
                            <a:rPr lang="en-US" sz="2800" baseline="0" dirty="0" smtClean="0">
                              <a:latin typeface="Yu Gothic UI Semibold" panose="020B0700000000000000" pitchFamily="34" charset="-128"/>
                              <a:ea typeface="Yu Gothic UI Semibold" panose="020B0700000000000000" pitchFamily="34" charset="-128"/>
                              <a:cs typeface="Times New Roman" panose="02020603050405020304" pitchFamily="18" charset="0"/>
                            </a:rPr>
                            <a:t>∆</a:t>
                          </a:r>
                          <a:r>
                            <a:rPr lang="en-US" sz="2800" baseline="0" dirty="0" smtClean="0">
                              <a:latin typeface="+mn-lt"/>
                              <a:ea typeface="Yu Gothic UI Semibold" panose="020B0700000000000000" pitchFamily="34" charset="-128"/>
                              <a:cs typeface="Times New Roman" panose="02020603050405020304" pitchFamily="18" charset="0"/>
                            </a:rPr>
                            <a:t>ABC</a:t>
                          </a:r>
                          <a14:m>
                            <m:oMath xmlns:m="http://schemas.openxmlformats.org/officeDocument/2006/math">
                              <m:r>
                                <a:rPr lang="en-US" sz="2800" b="0" i="1" baseline="0" smtClean="0">
                                  <a:latin typeface="Cambria Math" panose="02040503050406030204" pitchFamily="18" charset="0"/>
                                  <a:ea typeface="Cambria Math" panose="02040503050406030204" pitchFamily="18" charset="0"/>
                                  <a:cs typeface="Times New Roman" panose="02020603050405020304" pitchFamily="18" charset="0"/>
                                </a:rPr>
                                <m:t> </m:t>
                              </m:r>
                            </m:oMath>
                          </a14:m>
                          <a:r>
                            <a:rPr lang="en-US" sz="2800" baseline="0" dirty="0" err="1" smtClean="0">
                              <a:latin typeface="Times New Roman" panose="02020603050405020304" pitchFamily="18" charset="0"/>
                              <a:cs typeface="Times New Roman" panose="02020603050405020304" pitchFamily="18" charset="0"/>
                            </a:rPr>
                            <a:t>theo</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tỉ</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số</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đồng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dạng</a:t>
                          </a:r>
                          <a:r>
                            <a:rPr lang="en-US" sz="2800" baseline="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US" sz="3600" i="1" baseline="0" smtClean="0">
                                      <a:latin typeface="Cambria Math"/>
                                      <a:cs typeface="Times New Roman" panose="02020603050405020304" pitchFamily="18" charset="0"/>
                                    </a:rPr>
                                  </m:ctrlPr>
                                </m:fPr>
                                <m:num>
                                  <m:r>
                                    <a:rPr lang="en-US" sz="3600" b="0" i="1" baseline="0" smtClean="0">
                                      <a:latin typeface="Cambria Math" panose="02040503050406030204" pitchFamily="18" charset="0"/>
                                      <a:cs typeface="Times New Roman" panose="02020603050405020304" pitchFamily="18" charset="0"/>
                                    </a:rPr>
                                    <m:t>1</m:t>
                                  </m:r>
                                </m:num>
                                <m:den>
                                  <m:r>
                                    <a:rPr lang="en-US" sz="3600" b="0" i="1" baseline="0" smtClean="0">
                                      <a:latin typeface="Cambria Math" panose="02040503050406030204" pitchFamily="18" charset="0"/>
                                      <a:cs typeface="Times New Roman" panose="02020603050405020304" pitchFamily="18" charset="0"/>
                                    </a:rPr>
                                    <m:t>𝑘</m:t>
                                  </m:r>
                                </m:den>
                              </m:f>
                            </m:oMath>
                          </a14:m>
                          <a:endParaRPr lang="vi-VN" sz="3600" dirty="0">
                            <a:latin typeface="Times New Roman" panose="02020603050405020304" pitchFamily="18" charset="0"/>
                            <a:cs typeface="Times New Roman" panose="02020603050405020304" pitchFamily="18" charset="0"/>
                          </a:endParaRPr>
                        </a:p>
                      </a:txBody>
                      <a:tcPr/>
                    </a:tc>
                    <a:tc>
                      <a:txBody>
                        <a:bodyPr/>
                        <a:lstStyle/>
                        <a:p>
                          <a:endParaRPr lang="vi-VN" dirty="0"/>
                        </a:p>
                      </a:txBody>
                      <a:tcPr/>
                    </a:tc>
                    <a:tc>
                      <a:txBody>
                        <a:bodyPr/>
                        <a:lstStyle/>
                        <a:p>
                          <a:endParaRPr lang="vi-VN" dirty="0"/>
                        </a:p>
                      </a:txBody>
                      <a:tcPr/>
                    </a:tc>
                  </a:tr>
                </a:tbl>
              </a:graphicData>
            </a:graphic>
          </p:graphicFrame>
        </mc:Choice>
        <mc:Fallback xmlns="">
          <p:graphicFrame>
            <p:nvGraphicFramePr>
              <p:cNvPr id="5" name="Chỗ dành sẵn cho Nội dung 4"/>
              <p:cNvGraphicFramePr>
                <a:graphicFrameLocks noGrp="1"/>
              </p:cNvGraphicFramePr>
              <p:nvPr>
                <p:ph idx="1"/>
                <p:extLst>
                  <p:ext uri="{D42A27DB-BD31-4B8C-83A1-F6EECF244321}">
                    <p14:modId xmlns:p14="http://schemas.microsoft.com/office/powerpoint/2010/main" val="1520619167"/>
                  </p:ext>
                </p:extLst>
              </p:nvPr>
            </p:nvGraphicFramePr>
            <p:xfrm>
              <a:off x="0" y="1487791"/>
              <a:ext cx="12192000" cy="3221085"/>
            </p:xfrm>
            <a:graphic>
              <a:graphicData uri="http://schemas.openxmlformats.org/drawingml/2006/table">
                <a:tbl>
                  <a:tblPr firstRow="1" bandRow="1">
                    <a:tableStyleId>{5C22544A-7EE6-4342-B048-85BDC9FD1C3A}</a:tableStyleId>
                  </a:tblPr>
                  <a:tblGrid>
                    <a:gridCol w="721217"/>
                    <a:gridCol w="8976575"/>
                    <a:gridCol w="1262129"/>
                    <a:gridCol w="1232079"/>
                  </a:tblGrid>
                  <a:tr h="518160">
                    <a:tc>
                      <a:txBody>
                        <a:bodyPr/>
                        <a:lstStyle/>
                        <a:p>
                          <a:endParaRPr lang="vi-VN" sz="2800" dirty="0">
                            <a:latin typeface="+mj-lt"/>
                          </a:endParaRPr>
                        </a:p>
                      </a:txBody>
                      <a:tcPr/>
                    </a:tc>
                    <a:tc>
                      <a:txBody>
                        <a:bodyPr/>
                        <a:lstStyle/>
                        <a:p>
                          <a:pPr algn="ctr"/>
                          <a:r>
                            <a:rPr lang="en-US" sz="2800" dirty="0" err="1" smtClean="0">
                              <a:solidFill>
                                <a:schemeClr val="tx1"/>
                              </a:solidFill>
                              <a:latin typeface="Times New Roman" panose="02020603050405020304" pitchFamily="18" charset="0"/>
                              <a:cs typeface="Times New Roman" panose="02020603050405020304" pitchFamily="18" charset="0"/>
                            </a:rPr>
                            <a:t>Nội</a:t>
                          </a:r>
                          <a:r>
                            <a:rPr lang="en-US" sz="2800" baseline="0" dirty="0" smtClean="0">
                              <a:solidFill>
                                <a:schemeClr val="tx1"/>
                              </a:solidFill>
                              <a:latin typeface="Times New Roman" panose="02020603050405020304" pitchFamily="18" charset="0"/>
                              <a:cs typeface="Times New Roman" panose="02020603050405020304" pitchFamily="18" charset="0"/>
                            </a:rPr>
                            <a:t> dung</a:t>
                          </a:r>
                          <a:endParaRPr lang="vi-VN" sz="28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800" dirty="0" err="1" smtClean="0">
                              <a:solidFill>
                                <a:schemeClr val="tx1"/>
                              </a:solidFill>
                              <a:latin typeface="Times New Roman" panose="02020603050405020304" pitchFamily="18" charset="0"/>
                              <a:cs typeface="Times New Roman" panose="02020603050405020304" pitchFamily="18" charset="0"/>
                            </a:rPr>
                            <a:t>Đúng</a:t>
                          </a:r>
                          <a:endParaRPr lang="vi-VN" sz="28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800" dirty="0" smtClean="0">
                              <a:solidFill>
                                <a:schemeClr val="tx1"/>
                              </a:solidFill>
                              <a:latin typeface="Times New Roman" panose="02020603050405020304" pitchFamily="18" charset="0"/>
                              <a:cs typeface="Times New Roman" panose="02020603050405020304" pitchFamily="18" charset="0"/>
                            </a:rPr>
                            <a:t>Sai</a:t>
                          </a:r>
                          <a:endParaRPr lang="vi-VN" sz="2800" dirty="0">
                            <a:solidFill>
                              <a:schemeClr val="tx1"/>
                            </a:solidFill>
                            <a:latin typeface="Times New Roman" panose="02020603050405020304" pitchFamily="18" charset="0"/>
                            <a:cs typeface="Times New Roman" panose="02020603050405020304" pitchFamily="18" charset="0"/>
                          </a:endParaRPr>
                        </a:p>
                      </a:txBody>
                      <a:tcPr/>
                    </a:tc>
                  </a:tr>
                  <a:tr h="614600">
                    <a:tc>
                      <a:txBody>
                        <a:bodyPr/>
                        <a:lstStyle/>
                        <a:p>
                          <a:pPr algn="ctr"/>
                          <a:r>
                            <a:rPr lang="en-US" sz="2800" dirty="0" smtClean="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a:txBody>
                      <a:tcPr/>
                    </a:tc>
                    <a:tc>
                      <a:txBody>
                        <a:bodyPr/>
                        <a:lstStyle/>
                        <a:p>
                          <a:r>
                            <a:rPr lang="en-US" sz="2800" dirty="0" smtClean="0">
                              <a:latin typeface="Times New Roman" panose="02020603050405020304" pitchFamily="18" charset="0"/>
                              <a:cs typeface="Times New Roman" panose="02020603050405020304" pitchFamily="18" charset="0"/>
                            </a:rPr>
                            <a:t>Hai</a:t>
                          </a:r>
                          <a:r>
                            <a:rPr lang="en-US" sz="2800" baseline="0" dirty="0" smtClean="0">
                              <a:latin typeface="Times New Roman" panose="02020603050405020304" pitchFamily="18" charset="0"/>
                              <a:cs typeface="Times New Roman" panose="02020603050405020304" pitchFamily="18" charset="0"/>
                            </a:rPr>
                            <a:t> tam </a:t>
                          </a:r>
                          <a:r>
                            <a:rPr lang="en-US" sz="2800" baseline="0" dirty="0" err="1" smtClean="0">
                              <a:latin typeface="Times New Roman" panose="02020603050405020304" pitchFamily="18" charset="0"/>
                              <a:cs typeface="Times New Roman" panose="02020603050405020304" pitchFamily="18" charset="0"/>
                            </a:rPr>
                            <a:t>giác</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bằng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nhau</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thì</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đồng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dạng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với</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nhau</a:t>
                          </a:r>
                          <a:endParaRPr lang="vi-VN" sz="2800" dirty="0">
                            <a:latin typeface="Times New Roman" panose="02020603050405020304" pitchFamily="18" charset="0"/>
                            <a:cs typeface="Times New Roman" panose="02020603050405020304" pitchFamily="18" charset="0"/>
                          </a:endParaRPr>
                        </a:p>
                      </a:txBody>
                      <a:tcPr/>
                    </a:tc>
                    <a:tc>
                      <a:txBody>
                        <a:bodyPr/>
                        <a:lstStyle/>
                        <a:p>
                          <a:endParaRPr lang="vi-VN" dirty="0"/>
                        </a:p>
                      </a:txBody>
                      <a:tcPr/>
                    </a:tc>
                    <a:tc>
                      <a:txBody>
                        <a:bodyPr/>
                        <a:lstStyle/>
                        <a:p>
                          <a:endParaRPr lang="vi-VN" dirty="0"/>
                        </a:p>
                      </a:txBody>
                      <a:tcPr/>
                    </a:tc>
                  </a:tr>
                  <a:tr h="7924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latin typeface="Times New Roman" panose="02020603050405020304" pitchFamily="18" charset="0"/>
                              <a:cs typeface="Times New Roman" panose="02020603050405020304" pitchFamily="18" charset="0"/>
                            </a:rPr>
                            <a:t>2</a:t>
                          </a:r>
                          <a:endParaRPr lang="vi-VN" sz="2800" dirty="0" smtClean="0">
                            <a:latin typeface="Times New Roman" panose="02020603050405020304" pitchFamily="18" charset="0"/>
                            <a:cs typeface="Times New Roman" panose="02020603050405020304" pitchFamily="18" charset="0"/>
                          </a:endParaRPr>
                        </a:p>
                        <a:p>
                          <a:endParaRPr lang="vi-VN" dirty="0"/>
                        </a:p>
                      </a:txBody>
                      <a:tcPr/>
                    </a:tc>
                    <a:tc>
                      <a:txBody>
                        <a:bodyPr/>
                        <a:lstStyle/>
                        <a:p>
                          <a:r>
                            <a:rPr lang="en-US" sz="2800" baseline="0" dirty="0" smtClean="0">
                              <a:latin typeface="Times New Roman" panose="02020603050405020304" pitchFamily="18" charset="0"/>
                              <a:cs typeface="Times New Roman" panose="02020603050405020304" pitchFamily="18" charset="0"/>
                            </a:rPr>
                            <a:t> Hai tam </a:t>
                          </a:r>
                          <a:r>
                            <a:rPr lang="en-US" sz="2800" baseline="0" dirty="0" err="1" smtClean="0">
                              <a:latin typeface="Times New Roman" panose="02020603050405020304" pitchFamily="18" charset="0"/>
                              <a:cs typeface="Times New Roman" panose="02020603050405020304" pitchFamily="18" charset="0"/>
                            </a:rPr>
                            <a:t>giác</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đồng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dạng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với</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nhau</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thì</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bằng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nhau</a:t>
                          </a:r>
                          <a:endParaRPr lang="vi-VN" sz="2800" dirty="0">
                            <a:latin typeface="Times New Roman" panose="02020603050405020304" pitchFamily="18" charset="0"/>
                            <a:cs typeface="Times New Roman" panose="02020603050405020304" pitchFamily="18" charset="0"/>
                          </a:endParaRPr>
                        </a:p>
                      </a:txBody>
                      <a:tcPr/>
                    </a:tc>
                    <a:tc>
                      <a:txBody>
                        <a:bodyPr/>
                        <a:lstStyle/>
                        <a:p>
                          <a:endParaRPr lang="vi-VN" dirty="0"/>
                        </a:p>
                      </a:txBody>
                      <a:tcPr/>
                    </a:tc>
                    <a:tc>
                      <a:txBody>
                        <a:bodyPr/>
                        <a:lstStyle/>
                        <a:p>
                          <a:endParaRPr lang="vi-VN" dirty="0"/>
                        </a:p>
                      </a:txBody>
                      <a:tcPr/>
                    </a:tc>
                  </a:tr>
                  <a:tr h="1295845">
                    <a:tc>
                      <a:txBody>
                        <a:bodyPr/>
                        <a:lstStyle/>
                        <a:p>
                          <a:pPr algn="ctr"/>
                          <a:r>
                            <a:rPr lang="en-US" sz="2800" dirty="0" smtClean="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a:txBody>
                      <a:tcPr/>
                    </a:tc>
                    <a:tc>
                      <a:txBody>
                        <a:bodyPr/>
                        <a:lstStyle/>
                        <a:p>
                          <a:endParaRPr lang="en-US"/>
                        </a:p>
                      </a:txBody>
                      <a:tcPr>
                        <a:blipFill rotWithShape="0">
                          <a:blip r:embed="rId2"/>
                          <a:stretch>
                            <a:fillRect l="-8147" t="-153052" r="-28106" b="-2347"/>
                          </a:stretch>
                        </a:blipFill>
                      </a:tcPr>
                    </a:tc>
                    <a:tc>
                      <a:txBody>
                        <a:bodyPr/>
                        <a:lstStyle/>
                        <a:p>
                          <a:endParaRPr lang="vi-VN" dirty="0"/>
                        </a:p>
                      </a:txBody>
                      <a:tcPr/>
                    </a:tc>
                    <a:tc>
                      <a:txBody>
                        <a:bodyPr/>
                        <a:lstStyle/>
                        <a:p>
                          <a:endParaRPr lang="vi-VN" dirty="0"/>
                        </a:p>
                      </a:txBody>
                      <a:tcPr/>
                    </a:tc>
                  </a:tr>
                </a:tbl>
              </a:graphicData>
            </a:graphic>
          </p:graphicFrame>
        </mc:Fallback>
      </mc:AlternateContent>
      <p:sp>
        <p:nvSpPr>
          <p:cNvPr id="34" name="Hộp Văn bản 33"/>
          <p:cNvSpPr txBox="1"/>
          <p:nvPr/>
        </p:nvSpPr>
        <p:spPr>
          <a:xfrm>
            <a:off x="9955369" y="2027505"/>
            <a:ext cx="631064"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X</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35" name="Hộp Văn bản 34"/>
          <p:cNvSpPr txBox="1"/>
          <p:nvPr/>
        </p:nvSpPr>
        <p:spPr>
          <a:xfrm>
            <a:off x="11178862" y="2852271"/>
            <a:ext cx="772732"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X</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36" name="Hộp Văn bản 35"/>
          <p:cNvSpPr txBox="1"/>
          <p:nvPr/>
        </p:nvSpPr>
        <p:spPr>
          <a:xfrm>
            <a:off x="9955369" y="3800673"/>
            <a:ext cx="888642"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X</a:t>
            </a:r>
            <a:endParaRPr lang="vi-VN"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286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barn(inVertical)">
                                      <p:cBhvr>
                                        <p:cTn id="21" dur="500"/>
                                        <p:tgtEl>
                                          <p:spTgt spid="3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barn(inVertical)">
                                      <p:cBhvr>
                                        <p:cTn id="26" dur="500"/>
                                        <p:tgtEl>
                                          <p:spTgt spid="3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barn(inVertical)">
                                      <p:cBhvr>
                                        <p:cTn id="3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4" grpId="0"/>
      <p:bldP spid="35"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0" y="0"/>
            <a:ext cx="12192000" cy="1325563"/>
          </a:xfrm>
          <a:solidFill>
            <a:schemeClr val="accent2">
              <a:lumMod val="20000"/>
              <a:lumOff val="80000"/>
            </a:schemeClr>
          </a:solidFill>
        </p:spPr>
        <p:txBody>
          <a:bodyPr>
            <a:normAutofit/>
          </a:bodyPr>
          <a:lstStyle/>
          <a:p>
            <a:pPr algn="ctr"/>
            <a:r>
              <a:rPr lang="en-US" sz="5400" b="1" dirty="0" smtClean="0">
                <a:solidFill>
                  <a:srgbClr val="FF0000"/>
                </a:solidFill>
                <a:latin typeface="Times New Roman" panose="02020603050405020304" pitchFamily="18" charset="0"/>
                <a:cs typeface="Times New Roman" panose="02020603050405020304" pitchFamily="18" charset="0"/>
              </a:rPr>
              <a:t>HƯỚNG DẪN VỀ NHÀ</a:t>
            </a:r>
            <a:endParaRPr lang="vi-VN" sz="5400" b="1" dirty="0">
              <a:solidFill>
                <a:srgbClr val="FF0000"/>
              </a:solidFill>
              <a:latin typeface="Times New Roman" panose="02020603050405020304" pitchFamily="18" charset="0"/>
              <a:cs typeface="Times New Roman" panose="02020603050405020304" pitchFamily="18" charset="0"/>
            </a:endParaRPr>
          </a:p>
        </p:txBody>
      </p:sp>
      <p:sp>
        <p:nvSpPr>
          <p:cNvPr id="3" name="Chỗ dành sẵn cho Nội dung 2"/>
          <p:cNvSpPr>
            <a:spLocks noGrp="1"/>
          </p:cNvSpPr>
          <p:nvPr>
            <p:ph idx="1"/>
          </p:nvPr>
        </p:nvSpPr>
        <p:spPr>
          <a:xfrm>
            <a:off x="0" y="1325563"/>
            <a:ext cx="12192000" cy="5532437"/>
          </a:xfrm>
          <a:solidFill>
            <a:schemeClr val="accent3">
              <a:lumMod val="40000"/>
              <a:lumOff val="60000"/>
            </a:schemeClr>
          </a:solidFill>
        </p:spPr>
        <p:txBody>
          <a:bodyPr/>
          <a:lstStyle/>
          <a:p>
            <a:pPr>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err="1" smtClean="0">
                <a:latin typeface="Times New Roman" panose="02020603050405020304" pitchFamily="18" charset="0"/>
                <a:cs typeface="Times New Roman" panose="02020603050405020304" pitchFamily="18" charset="0"/>
              </a:rPr>
              <a:t>Về</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học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định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nghĩa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định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lí</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tính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hai</a:t>
            </a:r>
            <a:r>
              <a:rPr lang="en-US" dirty="0" smtClean="0">
                <a:latin typeface="Times New Roman" panose="02020603050405020304" pitchFamily="18" charset="0"/>
                <a:cs typeface="Times New Roman" panose="02020603050405020304" pitchFamily="18" charset="0"/>
              </a:rPr>
              <a:t> tam </a:t>
            </a:r>
            <a:r>
              <a:rPr lang="en-US" dirty="0" err="1" smtClean="0">
                <a:latin typeface="Times New Roman" panose="02020603050405020304" pitchFamily="18" charset="0"/>
                <a:cs typeface="Times New Roman" panose="02020603050405020304" pitchFamily="18" charset="0"/>
              </a:rPr>
              <a:t>giác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đồng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dạng</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err="1" smtClean="0">
                <a:latin typeface="Times New Roman" panose="02020603050405020304" pitchFamily="18" charset="0"/>
                <a:cs typeface="Times New Roman" panose="02020603050405020304" pitchFamily="18" charset="0"/>
              </a:rPr>
              <a:t>Làm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bài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tập</a:t>
            </a:r>
            <a:r>
              <a:rPr lang="en-US" dirty="0" smtClean="0">
                <a:latin typeface="Times New Roman" panose="02020603050405020304" pitchFamily="18" charset="0"/>
                <a:cs typeface="Times New Roman" panose="02020603050405020304" pitchFamily="18" charset="0"/>
              </a:rPr>
              <a:t> 24-25 (</a:t>
            </a:r>
            <a:r>
              <a:rPr lang="en-US" dirty="0" err="1" smtClean="0">
                <a:latin typeface="Times New Roman" panose="02020603050405020304" pitchFamily="18" charset="0"/>
                <a:cs typeface="Times New Roman" panose="02020603050405020304" pitchFamily="18" charset="0"/>
              </a:rPr>
              <a:t>SGK.Tr</a:t>
            </a:r>
            <a:r>
              <a:rPr lang="en-US" dirty="0" smtClean="0">
                <a:latin typeface="Times New Roman" panose="02020603050405020304" pitchFamily="18" charset="0"/>
                <a:cs typeface="Times New Roman" panose="02020603050405020304" pitchFamily="18" charset="0"/>
              </a:rPr>
              <a:t> 72)</a:t>
            </a:r>
          </a:p>
          <a:p>
            <a:pPr>
              <a:buFont typeface="Wingdings" panose="05000000000000000000" pitchFamily="2" charset="2"/>
              <a:buChar char="Ø"/>
            </a:pPr>
            <a:r>
              <a:rPr lang="en-US" dirty="0" err="1" smtClean="0">
                <a:latin typeface="Times New Roman" panose="02020603050405020304" pitchFamily="18" charset="0"/>
                <a:cs typeface="Times New Roman" panose="02020603050405020304" pitchFamily="18" charset="0"/>
              </a:rPr>
              <a:t>Chuẩn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bị</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bài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tiết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sau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luyện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tập</a:t>
            </a:r>
            <a:endParaRPr lang="vi-VN" dirty="0">
              <a:latin typeface="Times New Roman" panose="02020603050405020304" pitchFamily="18" charset="0"/>
              <a:cs typeface="Times New Roman" panose="02020603050405020304" pitchFamily="18" charset="0"/>
            </a:endParaRPr>
          </a:p>
        </p:txBody>
      </p:sp>
      <p:pic>
        <p:nvPicPr>
          <p:cNvPr id="5" name="Ảnh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9605" y="4383176"/>
            <a:ext cx="2524259" cy="2308179"/>
          </a:xfrm>
          <a:prstGeom prst="rect">
            <a:avLst/>
          </a:prstGeom>
        </p:spPr>
      </p:pic>
    </p:spTree>
    <p:extLst>
      <p:ext uri="{BB962C8B-B14F-4D97-AF65-F5344CB8AC3E}">
        <p14:creationId xmlns:p14="http://schemas.microsoft.com/office/powerpoint/2010/main" val="385345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Grp="1" noChangeArrowheads="1"/>
          </p:cNvSpPr>
          <p:nvPr>
            <p:ph type="title"/>
          </p:nvPr>
        </p:nvSpPr>
        <p:spPr bwMode="auto">
          <a:xfrm>
            <a:off x="991674" y="244635"/>
            <a:ext cx="10632583" cy="1325563"/>
          </a:xfrm>
          <a:prstGeom prst="rect">
            <a:avLst/>
          </a:prstGeom>
          <a:solidFill>
            <a:schemeClr val="accent4">
              <a:lumMod val="60000"/>
              <a:lumOff val="40000"/>
            </a:schemeClr>
          </a:solidFill>
          <a:ln w="9525">
            <a:solidFill>
              <a:schemeClr val="tx1"/>
            </a:solidFill>
            <a:miter lim="800000"/>
            <a:headEnd/>
            <a:tailEnd/>
          </a:ln>
          <a:effectLst/>
        </p:spPr>
        <p:txBody>
          <a:bodyPr wrap="none" anchor="ctr">
            <a:normAutofit/>
          </a:bodyPr>
          <a:lstStyle/>
          <a:p>
            <a:pPr algn="ctr">
              <a:defRPr/>
            </a:pPr>
            <a:r>
              <a:rPr lang="en-US" sz="6600" b="0" dirty="0" err="1" smtClean="0">
                <a:solidFill>
                  <a:srgbClr val="00B050"/>
                </a:solidFill>
                <a:latin typeface="Lucida Calligraphy" panose="03010101010101010101" pitchFamily="66" charset="0"/>
              </a:rPr>
              <a:t>Giờ</a:t>
            </a:r>
            <a:r>
              <a:rPr lang="en-US" sz="6600" b="0" dirty="0" smtClean="0">
                <a:solidFill>
                  <a:srgbClr val="00B050"/>
                </a:solidFill>
                <a:latin typeface="Lucida Calligraphy" panose="03010101010101010101" pitchFamily="66" charset="0"/>
              </a:rPr>
              <a:t> </a:t>
            </a:r>
            <a:r>
              <a:rPr lang="en-US" sz="6600" b="0" dirty="0" err="1" smtClean="0">
                <a:solidFill>
                  <a:srgbClr val="00B050"/>
                </a:solidFill>
                <a:latin typeface="Lucida Calligraphy" panose="03010101010101010101" pitchFamily="66" charset="0"/>
              </a:rPr>
              <a:t>học</a:t>
            </a:r>
            <a:r>
              <a:rPr lang="en-US" sz="6600" b="0" dirty="0" smtClean="0">
                <a:solidFill>
                  <a:srgbClr val="00B050"/>
                </a:solidFill>
                <a:latin typeface="Lucida Calligraphy" panose="03010101010101010101" pitchFamily="66" charset="0"/>
              </a:rPr>
              <a:t> </a:t>
            </a:r>
            <a:r>
              <a:rPr lang="en-US" sz="6600" b="0" dirty="0" err="1" smtClean="0">
                <a:solidFill>
                  <a:srgbClr val="00B050"/>
                </a:solidFill>
                <a:latin typeface="Lucida Calligraphy" panose="03010101010101010101" pitchFamily="66" charset="0"/>
              </a:rPr>
              <a:t>đến</a:t>
            </a:r>
            <a:r>
              <a:rPr lang="en-US" sz="6600" b="0" dirty="0" smtClean="0">
                <a:solidFill>
                  <a:srgbClr val="00B050"/>
                </a:solidFill>
                <a:latin typeface="Lucida Calligraphy" panose="03010101010101010101" pitchFamily="66" charset="0"/>
              </a:rPr>
              <a:t> </a:t>
            </a:r>
            <a:r>
              <a:rPr lang="en-US" sz="6600" b="0" dirty="0" err="1" smtClean="0">
                <a:solidFill>
                  <a:srgbClr val="00B050"/>
                </a:solidFill>
                <a:latin typeface="Lucida Calligraphy" panose="03010101010101010101" pitchFamily="66" charset="0"/>
              </a:rPr>
              <a:t>đây</a:t>
            </a:r>
            <a:r>
              <a:rPr lang="en-US" sz="6600" b="0" dirty="0" smtClean="0">
                <a:solidFill>
                  <a:srgbClr val="00B050"/>
                </a:solidFill>
                <a:latin typeface="Lucida Calligraphy" panose="03010101010101010101" pitchFamily="66" charset="0"/>
              </a:rPr>
              <a:t> </a:t>
            </a:r>
            <a:r>
              <a:rPr lang="en-US" sz="6600" b="0" dirty="0" err="1" smtClean="0">
                <a:solidFill>
                  <a:srgbClr val="00B050"/>
                </a:solidFill>
                <a:latin typeface="Lucida Calligraphy" panose="03010101010101010101" pitchFamily="66" charset="0"/>
              </a:rPr>
              <a:t>là</a:t>
            </a:r>
            <a:r>
              <a:rPr lang="en-US" sz="6600" b="0" dirty="0" smtClean="0">
                <a:solidFill>
                  <a:srgbClr val="00B050"/>
                </a:solidFill>
                <a:latin typeface="Lucida Calligraphy" panose="03010101010101010101" pitchFamily="66" charset="0"/>
              </a:rPr>
              <a:t> </a:t>
            </a:r>
            <a:r>
              <a:rPr lang="en-US" sz="6600" b="0" dirty="0" err="1" smtClean="0">
                <a:solidFill>
                  <a:srgbClr val="00B050"/>
                </a:solidFill>
                <a:latin typeface="Lucida Calligraphy" panose="03010101010101010101" pitchFamily="66" charset="0"/>
              </a:rPr>
              <a:t>hết</a:t>
            </a:r>
            <a:r>
              <a:rPr lang="en-US" sz="6600" b="0" dirty="0" smtClean="0">
                <a:solidFill>
                  <a:srgbClr val="00B050"/>
                </a:solidFill>
                <a:latin typeface="Lucida Calligraphy" panose="03010101010101010101" pitchFamily="66" charset="0"/>
              </a:rPr>
              <a:t>! </a:t>
            </a:r>
            <a:endParaRPr lang="en-US" sz="6600" b="0" dirty="0">
              <a:solidFill>
                <a:srgbClr val="00B050"/>
              </a:solidFill>
              <a:latin typeface="Lucida Calligraphy" panose="03010101010101010101" pitchFamily="66" charset="0"/>
            </a:endParaRPr>
          </a:p>
        </p:txBody>
      </p:sp>
      <p:pic>
        <p:nvPicPr>
          <p:cNvPr id="7" name="Ảnh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4309" y="3490175"/>
            <a:ext cx="2904186" cy="3277674"/>
          </a:xfrm>
          <a:prstGeom prst="rect">
            <a:avLst/>
          </a:prstGeom>
        </p:spPr>
      </p:pic>
      <p:pic>
        <p:nvPicPr>
          <p:cNvPr id="9" name="Ảnh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117" y="3232735"/>
            <a:ext cx="1072166" cy="4020623"/>
          </a:xfrm>
          <a:prstGeom prst="rect">
            <a:avLst/>
          </a:prstGeom>
        </p:spPr>
      </p:pic>
      <p:sp>
        <p:nvSpPr>
          <p:cNvPr id="10" name="Text Box 7"/>
          <p:cNvSpPr txBox="1">
            <a:spLocks noChangeArrowheads="1"/>
          </p:cNvSpPr>
          <p:nvPr/>
        </p:nvSpPr>
        <p:spPr bwMode="auto">
          <a:xfrm>
            <a:off x="1699847" y="2199691"/>
            <a:ext cx="7948246" cy="3477875"/>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FF0000"/>
                </a:solidFill>
                <a:latin typeface="Microsoft PhagsPa" panose="020B0502040204020203" pitchFamily="34" charset="0"/>
              </a:rPr>
              <a:t>Xin </a:t>
            </a:r>
            <a:r>
              <a:rPr lang="en-US" sz="4000" b="1" dirty="0" err="1" smtClean="0">
                <a:solidFill>
                  <a:srgbClr val="FF0000"/>
                </a:solidFill>
                <a:latin typeface="Microsoft PhagsPa" panose="020B0502040204020203" pitchFamily="34" charset="0"/>
              </a:rPr>
              <a:t>kính</a:t>
            </a:r>
            <a:r>
              <a:rPr lang="en-US" sz="4000" b="1" dirty="0" smtClean="0">
                <a:solidFill>
                  <a:srgbClr val="FF0000"/>
                </a:solidFill>
                <a:latin typeface="Microsoft PhagsPa" panose="020B0502040204020203" pitchFamily="34" charset="0"/>
              </a:rPr>
              <a:t> </a:t>
            </a:r>
            <a:r>
              <a:rPr lang="en-US" sz="4000" b="1" dirty="0" err="1" smtClean="0">
                <a:solidFill>
                  <a:srgbClr val="FF0000"/>
                </a:solidFill>
                <a:latin typeface="Microsoft PhagsPa" panose="020B0502040204020203" pitchFamily="34" charset="0"/>
              </a:rPr>
              <a:t>chào</a:t>
            </a:r>
            <a:r>
              <a:rPr lang="en-US" sz="4000" b="1" dirty="0" smtClean="0">
                <a:solidFill>
                  <a:srgbClr val="FF0000"/>
                </a:solidFill>
                <a:latin typeface="Microsoft PhagsPa" panose="020B0502040204020203" pitchFamily="34" charset="0"/>
              </a:rPr>
              <a:t> </a:t>
            </a:r>
          </a:p>
          <a:p>
            <a:pPr algn="ctr">
              <a:spcBef>
                <a:spcPct val="50000"/>
              </a:spcBef>
            </a:pPr>
            <a:r>
              <a:rPr lang="en-US" sz="4000" b="1" dirty="0" err="1" smtClean="0">
                <a:solidFill>
                  <a:srgbClr val="FF0000"/>
                </a:solidFill>
                <a:latin typeface="Microsoft PhagsPa" panose="020B0502040204020203" pitchFamily="34" charset="0"/>
              </a:rPr>
              <a:t>các</a:t>
            </a:r>
            <a:r>
              <a:rPr lang="en-US" sz="4000" b="1" dirty="0" smtClean="0">
                <a:solidFill>
                  <a:srgbClr val="FF0000"/>
                </a:solidFill>
                <a:latin typeface="Microsoft PhagsPa" panose="020B0502040204020203" pitchFamily="34" charset="0"/>
              </a:rPr>
              <a:t> </a:t>
            </a:r>
            <a:r>
              <a:rPr lang="en-US" sz="4000" b="1" dirty="0" err="1" smtClean="0">
                <a:solidFill>
                  <a:srgbClr val="FF0000"/>
                </a:solidFill>
                <a:latin typeface="Microsoft PhagsPa" panose="020B0502040204020203" pitchFamily="34" charset="0"/>
              </a:rPr>
              <a:t>thầy</a:t>
            </a:r>
            <a:r>
              <a:rPr lang="en-US" sz="4000" b="1" dirty="0" smtClean="0">
                <a:solidFill>
                  <a:srgbClr val="FF0000"/>
                </a:solidFill>
                <a:latin typeface="Microsoft PhagsPa" panose="020B0502040204020203" pitchFamily="34" charset="0"/>
              </a:rPr>
              <a:t> </a:t>
            </a:r>
            <a:r>
              <a:rPr lang="en-US" sz="4000" b="1" dirty="0" err="1" smtClean="0">
                <a:solidFill>
                  <a:srgbClr val="FF0000"/>
                </a:solidFill>
                <a:latin typeface="Microsoft PhagsPa" panose="020B0502040204020203" pitchFamily="34" charset="0"/>
              </a:rPr>
              <a:t>cô</a:t>
            </a:r>
            <a:r>
              <a:rPr lang="en-US" sz="4000" b="1" dirty="0" smtClean="0">
                <a:solidFill>
                  <a:srgbClr val="FF0000"/>
                </a:solidFill>
                <a:latin typeface="Microsoft PhagsPa" panose="020B0502040204020203" pitchFamily="34" charset="0"/>
              </a:rPr>
              <a:t> </a:t>
            </a:r>
            <a:r>
              <a:rPr lang="en-US" sz="4000" b="1" dirty="0" err="1" smtClean="0">
                <a:solidFill>
                  <a:srgbClr val="FF0000"/>
                </a:solidFill>
                <a:latin typeface="Microsoft PhagsPa" panose="020B0502040204020203" pitchFamily="34" charset="0"/>
              </a:rPr>
              <a:t>và</a:t>
            </a:r>
            <a:r>
              <a:rPr lang="en-US" sz="4000" b="1" dirty="0" smtClean="0">
                <a:solidFill>
                  <a:srgbClr val="FF0000"/>
                </a:solidFill>
                <a:latin typeface="Microsoft PhagsPa" panose="020B0502040204020203" pitchFamily="34" charset="0"/>
              </a:rPr>
              <a:t> </a:t>
            </a:r>
            <a:r>
              <a:rPr lang="en-US" sz="4000" b="1" dirty="0" err="1" smtClean="0">
                <a:solidFill>
                  <a:srgbClr val="FF0000"/>
                </a:solidFill>
                <a:latin typeface="Microsoft PhagsPa" panose="020B0502040204020203" pitchFamily="34" charset="0"/>
              </a:rPr>
              <a:t>các</a:t>
            </a:r>
            <a:r>
              <a:rPr lang="en-US" sz="4000" b="1" dirty="0" smtClean="0">
                <a:solidFill>
                  <a:srgbClr val="FF0000"/>
                </a:solidFill>
                <a:latin typeface="Microsoft PhagsPa" panose="020B0502040204020203" pitchFamily="34" charset="0"/>
              </a:rPr>
              <a:t> </a:t>
            </a:r>
            <a:r>
              <a:rPr lang="en-US" sz="4000" b="1" dirty="0" err="1" smtClean="0">
                <a:solidFill>
                  <a:srgbClr val="FF0000"/>
                </a:solidFill>
                <a:latin typeface="Microsoft PhagsPa" panose="020B0502040204020203" pitchFamily="34" charset="0"/>
              </a:rPr>
              <a:t>em</a:t>
            </a:r>
            <a:r>
              <a:rPr lang="en-US" sz="4000" b="1" dirty="0" smtClean="0">
                <a:solidFill>
                  <a:srgbClr val="FF0000"/>
                </a:solidFill>
                <a:latin typeface="Microsoft PhagsPa" panose="020B0502040204020203" pitchFamily="34" charset="0"/>
              </a:rPr>
              <a:t> </a:t>
            </a:r>
            <a:r>
              <a:rPr lang="en-US" sz="4000" b="1" dirty="0" err="1" smtClean="0">
                <a:solidFill>
                  <a:srgbClr val="FF0000"/>
                </a:solidFill>
                <a:latin typeface="Microsoft PhagsPa" panose="020B0502040204020203" pitchFamily="34" charset="0"/>
              </a:rPr>
              <a:t>học</a:t>
            </a:r>
            <a:r>
              <a:rPr lang="en-US" sz="4000" b="1" dirty="0" smtClean="0">
                <a:solidFill>
                  <a:srgbClr val="FF0000"/>
                </a:solidFill>
                <a:latin typeface="Microsoft PhagsPa" panose="020B0502040204020203" pitchFamily="34" charset="0"/>
              </a:rPr>
              <a:t> </a:t>
            </a:r>
            <a:r>
              <a:rPr lang="en-US" sz="4000" b="1" dirty="0" err="1" smtClean="0">
                <a:solidFill>
                  <a:srgbClr val="FF0000"/>
                </a:solidFill>
                <a:latin typeface="Microsoft PhagsPa" panose="020B0502040204020203" pitchFamily="34" charset="0"/>
              </a:rPr>
              <a:t>sinh</a:t>
            </a:r>
            <a:r>
              <a:rPr lang="en-US" sz="4000" b="1" dirty="0" smtClean="0">
                <a:solidFill>
                  <a:srgbClr val="FF0000"/>
                </a:solidFill>
                <a:latin typeface="Microsoft PhagsPa" panose="020B0502040204020203" pitchFamily="34" charset="0"/>
              </a:rPr>
              <a:t>. </a:t>
            </a:r>
          </a:p>
          <a:p>
            <a:pPr algn="ctr">
              <a:spcBef>
                <a:spcPct val="50000"/>
              </a:spcBef>
            </a:pPr>
            <a:r>
              <a:rPr lang="en-US" sz="4000" b="1" dirty="0" err="1" smtClean="0">
                <a:solidFill>
                  <a:srgbClr val="FF0000"/>
                </a:solidFill>
                <a:latin typeface="Microsoft PhagsPa" panose="020B0502040204020203" pitchFamily="34" charset="0"/>
              </a:rPr>
              <a:t>Chân</a:t>
            </a:r>
            <a:r>
              <a:rPr lang="en-US" sz="4000" b="1" dirty="0" smtClean="0">
                <a:solidFill>
                  <a:srgbClr val="FF0000"/>
                </a:solidFill>
                <a:latin typeface="Microsoft PhagsPa" panose="020B0502040204020203" pitchFamily="34" charset="0"/>
              </a:rPr>
              <a:t> </a:t>
            </a:r>
            <a:r>
              <a:rPr lang="en-US" sz="4000" b="1" dirty="0" err="1" smtClean="0">
                <a:solidFill>
                  <a:srgbClr val="FF0000"/>
                </a:solidFill>
                <a:latin typeface="Microsoft PhagsPa" panose="020B0502040204020203" pitchFamily="34" charset="0"/>
              </a:rPr>
              <a:t>thành</a:t>
            </a:r>
            <a:r>
              <a:rPr lang="en-US" sz="4000" b="1" dirty="0" smtClean="0">
                <a:solidFill>
                  <a:srgbClr val="FF0000"/>
                </a:solidFill>
                <a:latin typeface="Microsoft PhagsPa" panose="020B0502040204020203" pitchFamily="34" charset="0"/>
              </a:rPr>
              <a:t> </a:t>
            </a:r>
            <a:r>
              <a:rPr lang="en-US" sz="4000" b="1" dirty="0" err="1" smtClean="0">
                <a:solidFill>
                  <a:srgbClr val="FF0000"/>
                </a:solidFill>
                <a:latin typeface="Microsoft PhagsPa" panose="020B0502040204020203" pitchFamily="34" charset="0"/>
              </a:rPr>
              <a:t>cám</a:t>
            </a:r>
            <a:r>
              <a:rPr lang="en-US" sz="4000" b="1" dirty="0" smtClean="0">
                <a:solidFill>
                  <a:srgbClr val="FF0000"/>
                </a:solidFill>
                <a:latin typeface="Microsoft PhagsPa" panose="020B0502040204020203" pitchFamily="34" charset="0"/>
              </a:rPr>
              <a:t> </a:t>
            </a:r>
            <a:r>
              <a:rPr lang="en-US" sz="4000" b="1" dirty="0" err="1" smtClean="0">
                <a:solidFill>
                  <a:srgbClr val="FF0000"/>
                </a:solidFill>
                <a:latin typeface="Microsoft PhagsPa" panose="020B0502040204020203" pitchFamily="34" charset="0"/>
              </a:rPr>
              <a:t>ơn</a:t>
            </a:r>
            <a:r>
              <a:rPr lang="en-US" sz="4000" b="1" dirty="0" smtClean="0">
                <a:solidFill>
                  <a:srgbClr val="FF0000"/>
                </a:solidFill>
                <a:latin typeface="Microsoft PhagsPa" panose="020B0502040204020203" pitchFamily="34" charset="0"/>
              </a:rPr>
              <a:t> </a:t>
            </a:r>
          </a:p>
          <a:p>
            <a:pPr algn="ctr">
              <a:spcBef>
                <a:spcPct val="50000"/>
              </a:spcBef>
            </a:pPr>
            <a:r>
              <a:rPr lang="en-US" sz="4000" b="1" dirty="0" err="1" smtClean="0">
                <a:solidFill>
                  <a:srgbClr val="FF0000"/>
                </a:solidFill>
                <a:latin typeface="Microsoft PhagsPa" panose="020B0502040204020203" pitchFamily="34" charset="0"/>
              </a:rPr>
              <a:t>vì</a:t>
            </a:r>
            <a:r>
              <a:rPr lang="en-US" sz="4000" b="1" dirty="0" smtClean="0">
                <a:solidFill>
                  <a:srgbClr val="FF0000"/>
                </a:solidFill>
                <a:latin typeface="Microsoft PhagsPa" panose="020B0502040204020203" pitchFamily="34" charset="0"/>
              </a:rPr>
              <a:t> </a:t>
            </a:r>
            <a:r>
              <a:rPr lang="en-US" sz="4000" b="1" dirty="0" err="1" smtClean="0">
                <a:solidFill>
                  <a:srgbClr val="FF0000"/>
                </a:solidFill>
                <a:latin typeface="Microsoft PhagsPa" panose="020B0502040204020203" pitchFamily="34" charset="0"/>
              </a:rPr>
              <a:t>đã</a:t>
            </a:r>
            <a:r>
              <a:rPr lang="en-US" sz="4000" b="1" dirty="0" smtClean="0">
                <a:solidFill>
                  <a:srgbClr val="FF0000"/>
                </a:solidFill>
                <a:latin typeface="Microsoft PhagsPa" panose="020B0502040204020203" pitchFamily="34" charset="0"/>
              </a:rPr>
              <a:t> </a:t>
            </a:r>
            <a:r>
              <a:rPr lang="en-US" sz="4000" b="1" dirty="0" err="1" smtClean="0">
                <a:solidFill>
                  <a:srgbClr val="FF0000"/>
                </a:solidFill>
                <a:latin typeface="Microsoft PhagsPa" panose="020B0502040204020203" pitchFamily="34" charset="0"/>
              </a:rPr>
              <a:t>chú</a:t>
            </a:r>
            <a:r>
              <a:rPr lang="en-US" sz="4000" b="1" dirty="0" smtClean="0">
                <a:solidFill>
                  <a:srgbClr val="FF0000"/>
                </a:solidFill>
                <a:latin typeface="Microsoft PhagsPa" panose="020B0502040204020203" pitchFamily="34" charset="0"/>
              </a:rPr>
              <a:t> ý </a:t>
            </a:r>
            <a:r>
              <a:rPr lang="en-US" sz="4000" b="1" dirty="0" err="1" smtClean="0">
                <a:solidFill>
                  <a:srgbClr val="FF0000"/>
                </a:solidFill>
                <a:latin typeface="Microsoft PhagsPa" panose="020B0502040204020203" pitchFamily="34" charset="0"/>
              </a:rPr>
              <a:t>lắng</a:t>
            </a:r>
            <a:r>
              <a:rPr lang="en-US" sz="4000" b="1" dirty="0" smtClean="0">
                <a:solidFill>
                  <a:srgbClr val="FF0000"/>
                </a:solidFill>
                <a:latin typeface="Microsoft PhagsPa" panose="020B0502040204020203" pitchFamily="34" charset="0"/>
              </a:rPr>
              <a:t> </a:t>
            </a:r>
            <a:r>
              <a:rPr lang="en-US" sz="4000" b="1" dirty="0" err="1" smtClean="0">
                <a:solidFill>
                  <a:srgbClr val="FF0000"/>
                </a:solidFill>
                <a:latin typeface="Microsoft PhagsPa" panose="020B0502040204020203" pitchFamily="34" charset="0"/>
              </a:rPr>
              <a:t>nghe</a:t>
            </a:r>
            <a:r>
              <a:rPr lang="en-US" sz="4000" b="1" dirty="0" smtClean="0">
                <a:solidFill>
                  <a:srgbClr val="FF0000"/>
                </a:solidFill>
                <a:latin typeface="Microsoft PhagsPa" panose="020B0502040204020203" pitchFamily="34" charset="0"/>
              </a:rPr>
              <a:t> ! </a:t>
            </a:r>
            <a:endParaRPr lang="en-US" sz="4000" b="1" dirty="0">
              <a:solidFill>
                <a:srgbClr val="FF0000"/>
              </a:solidFill>
              <a:latin typeface="Microsoft PhagsPa" panose="020B0502040204020203" pitchFamily="34" charset="0"/>
            </a:endParaRPr>
          </a:p>
        </p:txBody>
      </p:sp>
    </p:spTree>
    <p:extLst>
      <p:ext uri="{BB962C8B-B14F-4D97-AF65-F5344CB8AC3E}">
        <p14:creationId xmlns:p14="http://schemas.microsoft.com/office/powerpoint/2010/main" val="2224976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0" y="1"/>
            <a:ext cx="12192000" cy="1690688"/>
          </a:xfrm>
          <a:solidFill>
            <a:srgbClr val="92D050"/>
          </a:solidFill>
        </p:spPr>
        <p:txBody>
          <a:bodyPr>
            <a:normAutofit/>
          </a:bodyPr>
          <a:lstStyle/>
          <a:p>
            <a:r>
              <a:rPr lang="en-US" sz="6000"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7200" b="1" i="1" dirty="0" smtClean="0">
                <a:solidFill>
                  <a:srgbClr val="FF0000"/>
                </a:solidFill>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rPr>
              <a:t>KIỂM TRA BAI CŨ</a:t>
            </a:r>
            <a:endParaRPr lang="vi-VN" sz="7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hỗ dành sẵn cho Nội dung 2"/>
              <p:cNvSpPr>
                <a:spLocks noGrp="1"/>
              </p:cNvSpPr>
              <p:nvPr>
                <p:ph idx="1"/>
              </p:nvPr>
            </p:nvSpPr>
            <p:spPr>
              <a:xfrm>
                <a:off x="0" y="1690688"/>
                <a:ext cx="12192000" cy="5167312"/>
              </a:xfrm>
              <a:solidFill>
                <a:schemeClr val="accent1">
                  <a:lumMod val="40000"/>
                  <a:lumOff val="60000"/>
                </a:schemeClr>
              </a:solidFill>
              <a:ln>
                <a:solidFill>
                  <a:schemeClr val="accent1"/>
                </a:solidFill>
              </a:ln>
            </p:spPr>
            <p:txBody>
              <a:bodyPr>
                <a:normAutofit/>
              </a:bodyPr>
              <a:lstStyle/>
              <a:p>
                <a:pPr marL="0" indent="0">
                  <a:buNone/>
                </a:pPr>
                <a:r>
                  <a:rPr lang="en-US" sz="3600" dirty="0" smtClean="0">
                    <a:solidFill>
                      <a:srgbClr val="FF0000"/>
                    </a:solidFill>
                  </a:rPr>
                  <a:t>          </a:t>
                </a:r>
                <a:r>
                  <a:rPr lang="en-US" sz="3200" dirty="0" err="1" smtClean="0">
                    <a:solidFill>
                      <a:srgbClr val="FF0000"/>
                    </a:solidFill>
                    <a:latin typeface="Times New Roman" panose="02020603050405020304" pitchFamily="18" charset="0"/>
                    <a:cs typeface="Times New Roman" panose="02020603050405020304" pitchFamily="18" charset="0"/>
                  </a:rPr>
                  <a:t>Phát</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biểu</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hệ</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quả</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của</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định</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lí</a:t>
                </a:r>
                <a:r>
                  <a:rPr lang="en-US" sz="3200" dirty="0" smtClean="0">
                    <a:solidFill>
                      <a:srgbClr val="FF0000"/>
                    </a:solidFill>
                    <a:latin typeface="Times New Roman" panose="02020603050405020304" pitchFamily="18" charset="0"/>
                    <a:cs typeface="Times New Roman" panose="02020603050405020304" pitchFamily="18" charset="0"/>
                  </a:rPr>
                  <a:t> Ta-</a:t>
                </a:r>
                <a:r>
                  <a:rPr lang="en-US" sz="3200" dirty="0" err="1" smtClean="0">
                    <a:solidFill>
                      <a:srgbClr val="FF0000"/>
                    </a:solidFill>
                    <a:latin typeface="Times New Roman" panose="02020603050405020304" pitchFamily="18" charset="0"/>
                    <a:cs typeface="Times New Roman" panose="02020603050405020304" pitchFamily="18" charset="0"/>
                  </a:rPr>
                  <a:t>lét</a:t>
                </a:r>
                <a:r>
                  <a:rPr lang="en-US" sz="3600" dirty="0" smtClean="0">
                    <a:solidFill>
                      <a:srgbClr val="FF0000"/>
                    </a:solidFill>
                    <a:latin typeface="Times New Roman" panose="02020603050405020304" pitchFamily="18" charset="0"/>
                    <a:cs typeface="Times New Roman" panose="02020603050405020304" pitchFamily="18" charset="0"/>
                  </a:rPr>
                  <a:t>.</a:t>
                </a:r>
              </a:p>
              <a:p>
                <a:pPr marL="0" indent="0">
                  <a:buNone/>
                </a:pPr>
                <a:r>
                  <a:rPr lang="en-US" sz="3600" dirty="0">
                    <a:solidFill>
                      <a:srgbClr val="FF0000"/>
                    </a:solidFill>
                    <a:latin typeface="Times New Roman" panose="02020603050405020304" pitchFamily="18" charset="0"/>
                    <a:cs typeface="Times New Roman" panose="02020603050405020304" pitchFamily="18" charset="0"/>
                  </a:rPr>
                  <a:t> </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Nếu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một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đường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thẳng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cắt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hai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cạnh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một</a:t>
                </a:r>
                <a:r>
                  <a:rPr lang="en-US" sz="3200" dirty="0" smtClean="0">
                    <a:latin typeface="Times New Roman" panose="02020603050405020304" pitchFamily="18" charset="0"/>
                    <a:cs typeface="Times New Roman" panose="02020603050405020304" pitchFamily="18" charset="0"/>
                  </a:rPr>
                  <a:t> tam </a:t>
                </a:r>
                <a:r>
                  <a:rPr lang="en-US" sz="3200" dirty="0" err="1" smtClean="0">
                    <a:latin typeface="Times New Roman" panose="02020603050405020304" pitchFamily="18" charset="0"/>
                    <a:cs typeface="Times New Roman" panose="02020603050405020304" pitchFamily="18" charset="0"/>
                  </a:rPr>
                  <a:t>giác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song</a:t>
                </a:r>
              </a:p>
              <a:p>
                <a:pPr marL="0" indent="0">
                  <a:buNone/>
                </a:pP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song </a:t>
                </a:r>
                <a:r>
                  <a:rPr lang="en-US" sz="3200" dirty="0" err="1" smtClean="0">
                    <a:latin typeface="Times New Roman" panose="02020603050405020304" pitchFamily="18" charset="0"/>
                    <a:cs typeface="Times New Roman" panose="02020603050405020304" pitchFamily="18" charset="0"/>
                  </a:rPr>
                  <a:t>với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cạnh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còn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lại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thì</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nó</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tạo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thành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một</a:t>
                </a:r>
                <a:r>
                  <a:rPr lang="en-US" sz="3200" dirty="0" smtClean="0">
                    <a:latin typeface="Times New Roman" panose="02020603050405020304" pitchFamily="18" charset="0"/>
                    <a:cs typeface="Times New Roman" panose="02020603050405020304" pitchFamily="18" charset="0"/>
                  </a:rPr>
                  <a:t> tam </a:t>
                </a:r>
                <a:r>
                  <a:rPr lang="en-US" sz="3200" dirty="0" err="1" smtClean="0">
                    <a:latin typeface="Times New Roman" panose="02020603050405020304" pitchFamily="18" charset="0"/>
                    <a:cs typeface="Times New Roman" panose="02020603050405020304" pitchFamily="18" charset="0"/>
                  </a:rPr>
                  <a:t>giác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mới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có</a:t>
                </a:r>
                <a:r>
                  <a:rPr lang="en-US" sz="3200" dirty="0" smtClean="0">
                    <a:latin typeface="Times New Roman" panose="02020603050405020304" pitchFamily="18" charset="0"/>
                    <a:cs typeface="Times New Roman" panose="02020603050405020304" pitchFamily="18" charset="0"/>
                  </a:rPr>
                  <a:t> </a:t>
                </a:r>
              </a:p>
              <a:p>
                <a:pPr marL="0" indent="0">
                  <a:buNone/>
                </a:pP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cạnh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tương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ứng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tỉ</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lệ</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với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cạnh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tam </a:t>
                </a:r>
                <a:r>
                  <a:rPr lang="en-US" sz="3200" dirty="0" err="1" smtClean="0">
                    <a:latin typeface="Times New Roman" panose="02020603050405020304" pitchFamily="18" charset="0"/>
                    <a:cs typeface="Times New Roman" panose="02020603050405020304" pitchFamily="18" charset="0"/>
                  </a:rPr>
                  <a:t>giác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cho</a:t>
                </a:r>
                <a:r>
                  <a:rPr lang="en-US" sz="3200" dirty="0" smtClean="0">
                    <a:latin typeface="Times New Roman" panose="02020603050405020304" pitchFamily="18" charset="0"/>
                    <a:cs typeface="Times New Roman" panose="02020603050405020304" pitchFamily="18" charset="0"/>
                  </a:rPr>
                  <a:t>.</a:t>
                </a:r>
              </a:p>
              <a:p>
                <a:pPr marL="0" indent="0">
                  <a:buNone/>
                </a:pP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C</a:t>
                </a:r>
                <a:r>
                  <a:rPr lang="en-US" sz="3200" dirty="0" smtClean="0">
                    <a:solidFill>
                      <a:srgbClr val="FF0000"/>
                    </a:solidFill>
                    <a:latin typeface="Times New Roman" panose="02020603050405020304" pitchFamily="18" charset="0"/>
                    <a:cs typeface="Times New Roman" panose="02020603050405020304" pitchFamily="18" charset="0"/>
                  </a:rPr>
                  <a:t>ho tam </a:t>
                </a:r>
                <a:r>
                  <a:rPr lang="en-US" sz="3200" dirty="0" err="1" smtClean="0">
                    <a:solidFill>
                      <a:srgbClr val="FF0000"/>
                    </a:solidFill>
                    <a:latin typeface="Times New Roman" panose="02020603050405020304" pitchFamily="18" charset="0"/>
                    <a:cs typeface="Times New Roman" panose="02020603050405020304" pitchFamily="18" charset="0"/>
                  </a:rPr>
                  <a:t>giác</a:t>
                </a:r>
                <a:r>
                  <a:rPr lang="en-US" sz="3200" dirty="0" smtClean="0">
                    <a:solidFill>
                      <a:srgbClr val="FF0000"/>
                    </a:solidFill>
                    <a:latin typeface="Times New Roman" panose="02020603050405020304" pitchFamily="18" charset="0"/>
                    <a:cs typeface="Times New Roman" panose="02020603050405020304" pitchFamily="18" charset="0"/>
                  </a:rPr>
                  <a:t> ABC, MN//BC </a:t>
                </a:r>
                <a:r>
                  <a:rPr lang="en-US" sz="3200" dirty="0" err="1" smtClean="0">
                    <a:solidFill>
                      <a:srgbClr val="FF0000"/>
                    </a:solidFill>
                    <a:latin typeface="Times New Roman" panose="02020603050405020304" pitchFamily="18" charset="0"/>
                    <a:cs typeface="Times New Roman" panose="02020603050405020304" pitchFamily="18" charset="0"/>
                  </a:rPr>
                  <a:t>theo</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hệ</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quả</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của</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định</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lí</a:t>
                </a:r>
                <a:endParaRPr lang="en-US" sz="3200" dirty="0">
                  <a:solidFill>
                    <a:srgbClr val="FF0000"/>
                  </a:solidFill>
                  <a:latin typeface="Times New Roman" panose="02020603050405020304" pitchFamily="18" charset="0"/>
                  <a:cs typeface="Times New Roman" panose="02020603050405020304" pitchFamily="18" charset="0"/>
                </a:endParaRPr>
              </a:p>
              <a:p>
                <a:pPr marL="0" indent="0">
                  <a:buNone/>
                </a:pPr>
                <a:r>
                  <a:rPr lang="en-US" sz="3200" dirty="0" smtClean="0">
                    <a:solidFill>
                      <a:srgbClr val="FF0000"/>
                    </a:solidFill>
                    <a:latin typeface="Times New Roman" panose="02020603050405020304" pitchFamily="18" charset="0"/>
                    <a:cs typeface="Times New Roman" panose="02020603050405020304" pitchFamily="18" charset="0"/>
                  </a:rPr>
                  <a:t>	 Ta-</a:t>
                </a:r>
                <a:r>
                  <a:rPr lang="en-US" sz="3200" dirty="0" err="1" smtClean="0">
                    <a:solidFill>
                      <a:srgbClr val="FF0000"/>
                    </a:solidFill>
                    <a:latin typeface="Times New Roman" panose="02020603050405020304" pitchFamily="18" charset="0"/>
                    <a:cs typeface="Times New Roman" panose="02020603050405020304" pitchFamily="18" charset="0"/>
                  </a:rPr>
                  <a:t>lét</a:t>
                </a:r>
                <a:r>
                  <a:rPr lang="en-US" sz="3200" dirty="0" smtClean="0">
                    <a:solidFill>
                      <a:srgbClr val="FF0000"/>
                    </a:solidFill>
                    <a:latin typeface="Times New Roman" panose="02020603050405020304" pitchFamily="18" charset="0"/>
                    <a:cs typeface="Times New Roman" panose="02020603050405020304" pitchFamily="18" charset="0"/>
                  </a:rPr>
                  <a:t> ta </a:t>
                </a:r>
                <a:r>
                  <a:rPr lang="en-US" sz="3200" dirty="0" err="1" smtClean="0">
                    <a:solidFill>
                      <a:srgbClr val="FF0000"/>
                    </a:solidFill>
                    <a:latin typeface="Times New Roman" panose="02020603050405020304" pitchFamily="18" charset="0"/>
                    <a:cs typeface="Times New Roman" panose="02020603050405020304" pitchFamily="18" charset="0"/>
                  </a:rPr>
                  <a:t>suy</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ra</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được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điều</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gì</a:t>
                </a:r>
                <a:r>
                  <a:rPr lang="en-US" sz="3200" dirty="0" smtClean="0">
                    <a:solidFill>
                      <a:srgbClr val="FF0000"/>
                    </a:solidFill>
                    <a:latin typeface="Times New Roman" panose="02020603050405020304" pitchFamily="18" charset="0"/>
                    <a:cs typeface="Times New Roman" panose="02020603050405020304" pitchFamily="18" charset="0"/>
                  </a:rPr>
                  <a:t>?</a:t>
                </a:r>
              </a:p>
              <a:p>
                <a:pPr marL="0" indent="0">
                  <a:buNone/>
                </a:pPr>
                <a:r>
                  <a:rPr lang="en-US" sz="3200" dirty="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r>
                      <a:rPr lang="en-US" sz="32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r>
                      <a:rPr lang="en-US" sz="3200" b="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sz="3200" b="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 </m:t>
                    </m:r>
                    <m:r>
                      <a:rPr lang="en-US" sz="3200" b="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𝑐</m:t>
                    </m:r>
                    <m:r>
                      <a:rPr lang="en-US" sz="3200" b="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ó:</m:t>
                    </m:r>
                  </m:oMath>
                </a14:m>
                <a:r>
                  <a:rPr lang="en-US" sz="3200" dirty="0" smtClean="0">
                    <a:solidFill>
                      <a:srgbClr val="0000FF"/>
                    </a:solidFill>
                    <a:latin typeface="Times New Roman" panose="02020603050405020304" pitchFamily="18" charset="0"/>
                    <a:cs typeface="Times New Roman" panose="02020603050405020304" pitchFamily="18" charset="0"/>
                  </a:rPr>
                  <a:t> MN//BC (M</a:t>
                </a:r>
                <a14:m>
                  <m:oMath xmlns:m="http://schemas.openxmlformats.org/officeDocument/2006/math">
                    <m:r>
                      <a:rPr lang="en-US" sz="3200" i="1" smtClean="0">
                        <a:solidFill>
                          <a:srgbClr val="0000FF"/>
                        </a:solidFill>
                        <a:latin typeface="Cambria Math" panose="02040503050406030204" pitchFamily="18" charset="0"/>
                        <a:ea typeface="Cambria Math" panose="02040503050406030204" pitchFamily="18" charset="0"/>
                      </a:rPr>
                      <m:t>∈</m:t>
                    </m:r>
                  </m:oMath>
                </a14:m>
                <a:r>
                  <a:rPr lang="en-US" sz="3200" dirty="0" smtClean="0">
                    <a:solidFill>
                      <a:srgbClr val="0000FF"/>
                    </a:solidFill>
                    <a:latin typeface="Times New Roman" panose="02020603050405020304" pitchFamily="18" charset="0"/>
                    <a:cs typeface="Times New Roman" panose="02020603050405020304" pitchFamily="18" charset="0"/>
                  </a:rPr>
                  <a:t>AB; N</a:t>
                </a:r>
                <a14:m>
                  <m:oMath xmlns:m="http://schemas.openxmlformats.org/officeDocument/2006/math">
                    <m:r>
                      <a:rPr lang="en-US" sz="3200" i="1" smtClean="0">
                        <a:solidFill>
                          <a:srgbClr val="0000FF"/>
                        </a:solidFill>
                        <a:latin typeface="Cambria Math" panose="02040503050406030204" pitchFamily="18" charset="0"/>
                        <a:ea typeface="Cambria Math" panose="02040503050406030204" pitchFamily="18" charset="0"/>
                      </a:rPr>
                      <m:t>∈</m:t>
                    </m:r>
                  </m:oMath>
                </a14:m>
                <a:r>
                  <a:rPr lang="en-US" sz="3200" dirty="0" smtClean="0">
                    <a:solidFill>
                      <a:srgbClr val="0000FF"/>
                    </a:solidFill>
                    <a:latin typeface="Times New Roman" panose="02020603050405020304" pitchFamily="18" charset="0"/>
                    <a:cs typeface="Times New Roman" panose="02020603050405020304" pitchFamily="18" charset="0"/>
                  </a:rPr>
                  <a:t>AC)</a:t>
                </a:r>
              </a:p>
              <a:p>
                <a:pPr marL="0" indent="0">
                  <a:buNone/>
                </a:pPr>
                <a:r>
                  <a:rPr lang="en-US" sz="3200" dirty="0">
                    <a:solidFill>
                      <a:srgbClr val="0000FF"/>
                    </a:solidFill>
                  </a:rPr>
                  <a:t> </a:t>
                </a:r>
                <a:r>
                  <a:rPr lang="en-US" sz="3200" dirty="0" smtClean="0">
                    <a:solidFill>
                      <a:srgbClr val="0000FF"/>
                    </a:solidFill>
                  </a:rPr>
                  <a:t>        </a:t>
                </a:r>
                <a:r>
                  <a:rPr lang="en-US" sz="3200" dirty="0" smtClean="0">
                    <a:solidFill>
                      <a:srgbClr val="0000FF"/>
                    </a:solidFill>
                    <a:latin typeface="Yu Gothic UI Semilight" panose="020B0400000000000000" pitchFamily="34" charset="-128"/>
                    <a:ea typeface="Yu Gothic UI Semilight" panose="020B0400000000000000" pitchFamily="34" charset="-128"/>
                  </a:rPr>
                  <a:t>⇒</a:t>
                </a:r>
                <a14:m>
                  <m:oMath xmlns:m="http://schemas.openxmlformats.org/officeDocument/2006/math">
                    <m:f>
                      <m:fPr>
                        <m:ctrlPr>
                          <a:rPr lang="en-US" sz="4400" i="1" smtClean="0">
                            <a:solidFill>
                              <a:srgbClr val="0000FF"/>
                            </a:solidFill>
                            <a:latin typeface="Cambria Math"/>
                            <a:ea typeface="Yu Gothic UI Semilight" panose="020B0400000000000000" pitchFamily="34" charset="-128"/>
                          </a:rPr>
                        </m:ctrlPr>
                      </m:fPr>
                      <m:num>
                        <m:r>
                          <a:rPr lang="en-US" sz="4400" b="0" i="1" smtClean="0">
                            <a:solidFill>
                              <a:srgbClr val="0000FF"/>
                            </a:solidFill>
                            <a:latin typeface="Cambria Math" panose="02040503050406030204" pitchFamily="18" charset="0"/>
                            <a:ea typeface="Yu Gothic UI Semilight" panose="020B0400000000000000" pitchFamily="34" charset="-128"/>
                          </a:rPr>
                          <m:t>𝐴𝑀</m:t>
                        </m:r>
                      </m:num>
                      <m:den>
                        <m:r>
                          <a:rPr lang="en-US" sz="4400" b="0" i="1" smtClean="0">
                            <a:solidFill>
                              <a:srgbClr val="0000FF"/>
                            </a:solidFill>
                            <a:latin typeface="Cambria Math" panose="02040503050406030204" pitchFamily="18" charset="0"/>
                            <a:ea typeface="Yu Gothic UI Semilight" panose="020B0400000000000000" pitchFamily="34" charset="-128"/>
                          </a:rPr>
                          <m:t>𝐴𝐵</m:t>
                        </m:r>
                      </m:den>
                    </m:f>
                    <m:r>
                      <a:rPr lang="en-US" sz="4400" b="0" i="1" smtClean="0">
                        <a:solidFill>
                          <a:srgbClr val="0000FF"/>
                        </a:solidFill>
                        <a:latin typeface="Cambria Math" panose="02040503050406030204" pitchFamily="18" charset="0"/>
                        <a:ea typeface="Yu Gothic UI Semilight" panose="020B0400000000000000" pitchFamily="34" charset="-128"/>
                      </a:rPr>
                      <m:t>=</m:t>
                    </m:r>
                    <m:f>
                      <m:fPr>
                        <m:ctrlPr>
                          <a:rPr lang="en-US" sz="4400" b="0" i="1" smtClean="0">
                            <a:solidFill>
                              <a:srgbClr val="0000FF"/>
                            </a:solidFill>
                            <a:latin typeface="Cambria Math"/>
                            <a:ea typeface="Yu Gothic UI Semilight" panose="020B0400000000000000" pitchFamily="34" charset="-128"/>
                          </a:rPr>
                        </m:ctrlPr>
                      </m:fPr>
                      <m:num>
                        <m:r>
                          <a:rPr lang="en-US" sz="4400" b="0" i="1" smtClean="0">
                            <a:solidFill>
                              <a:srgbClr val="0000FF"/>
                            </a:solidFill>
                            <a:latin typeface="Cambria Math" panose="02040503050406030204" pitchFamily="18" charset="0"/>
                            <a:ea typeface="Yu Gothic UI Semilight" panose="020B0400000000000000" pitchFamily="34" charset="-128"/>
                          </a:rPr>
                          <m:t>𝑀𝑁</m:t>
                        </m:r>
                      </m:num>
                      <m:den>
                        <m:r>
                          <a:rPr lang="en-US" sz="4400" b="0" i="1" smtClean="0">
                            <a:solidFill>
                              <a:srgbClr val="0000FF"/>
                            </a:solidFill>
                            <a:latin typeface="Cambria Math" panose="02040503050406030204" pitchFamily="18" charset="0"/>
                            <a:ea typeface="Yu Gothic UI Semilight" panose="020B0400000000000000" pitchFamily="34" charset="-128"/>
                          </a:rPr>
                          <m:t>𝐵𝐶</m:t>
                        </m:r>
                      </m:den>
                    </m:f>
                    <m:r>
                      <a:rPr lang="en-US" sz="4400" b="0" i="0" smtClean="0">
                        <a:solidFill>
                          <a:srgbClr val="0000FF"/>
                        </a:solidFill>
                        <a:latin typeface="Cambria Math" panose="02040503050406030204" pitchFamily="18" charset="0"/>
                        <a:ea typeface="Yu Gothic UI Semilight" panose="020B0400000000000000" pitchFamily="34" charset="-128"/>
                      </a:rPr>
                      <m:t>=</m:t>
                    </m:r>
                    <m:f>
                      <m:fPr>
                        <m:ctrlPr>
                          <a:rPr lang="en-US" sz="4400" b="0" i="1" smtClean="0">
                            <a:solidFill>
                              <a:srgbClr val="0000FF"/>
                            </a:solidFill>
                            <a:latin typeface="Cambria Math"/>
                            <a:ea typeface="Yu Gothic UI Semilight" panose="020B0400000000000000" pitchFamily="34" charset="-128"/>
                          </a:rPr>
                        </m:ctrlPr>
                      </m:fPr>
                      <m:num>
                        <m:r>
                          <a:rPr lang="en-US" sz="4400" b="0" i="1" smtClean="0">
                            <a:solidFill>
                              <a:srgbClr val="0000FF"/>
                            </a:solidFill>
                            <a:latin typeface="Cambria Math" panose="02040503050406030204" pitchFamily="18" charset="0"/>
                            <a:ea typeface="Yu Gothic UI Semilight" panose="020B0400000000000000" pitchFamily="34" charset="-128"/>
                          </a:rPr>
                          <m:t>𝐴𝑁</m:t>
                        </m:r>
                      </m:num>
                      <m:den>
                        <m:r>
                          <a:rPr lang="en-US" sz="4400" b="0" i="1" smtClean="0">
                            <a:solidFill>
                              <a:srgbClr val="0000FF"/>
                            </a:solidFill>
                            <a:latin typeface="Cambria Math" panose="02040503050406030204" pitchFamily="18" charset="0"/>
                            <a:ea typeface="Yu Gothic UI Semilight" panose="020B0400000000000000" pitchFamily="34" charset="-128"/>
                          </a:rPr>
                          <m:t>𝐴𝐶</m:t>
                        </m:r>
                      </m:den>
                    </m:f>
                  </m:oMath>
                </a14:m>
                <a:endParaRPr lang="vi-VN" sz="4400" dirty="0">
                  <a:solidFill>
                    <a:srgbClr val="0000FF"/>
                  </a:solidFill>
                  <a:latin typeface="Times New Roman" panose="02020603050405020304" pitchFamily="18" charset="0"/>
                  <a:cs typeface="Times New Roman" panose="02020603050405020304" pitchFamily="18" charset="0"/>
                </a:endParaRPr>
              </a:p>
            </p:txBody>
          </p:sp>
        </mc:Choice>
        <mc:Fallback xmlns="">
          <p:sp>
            <p:nvSpPr>
              <p:cNvPr id="3" name="Chỗ dành sẵn cho Nội dung 2"/>
              <p:cNvSpPr>
                <a:spLocks noGrp="1" noRot="1" noChangeAspect="1" noMove="1" noResize="1" noEditPoints="1" noAdjustHandles="1" noChangeArrowheads="1" noChangeShapeType="1" noTextEdit="1"/>
              </p:cNvSpPr>
              <p:nvPr>
                <p:ph idx="1"/>
              </p:nvPr>
            </p:nvSpPr>
            <p:spPr>
              <a:xfrm>
                <a:off x="0" y="1690688"/>
                <a:ext cx="12192000" cy="5167312"/>
              </a:xfrm>
              <a:blipFill rotWithShape="0">
                <a:blip r:embed="rId2"/>
                <a:stretch>
                  <a:fillRect t="-2941"/>
                </a:stretch>
              </a:blipFill>
              <a:ln>
                <a:solidFill>
                  <a:schemeClr val="accent1"/>
                </a:solidFill>
              </a:ln>
            </p:spPr>
            <p:txBody>
              <a:bodyPr/>
              <a:lstStyle/>
              <a:p>
                <a:r>
                  <a:rPr lang="vi-VN">
                    <a:noFill/>
                  </a:rPr>
                  <a:t> </a:t>
                </a:r>
              </a:p>
            </p:txBody>
          </p:sp>
        </mc:Fallback>
      </mc:AlternateContent>
      <p:sp>
        <p:nvSpPr>
          <p:cNvPr id="4" name="Oval 10"/>
          <p:cNvSpPr>
            <a:spLocks noChangeArrowheads="1"/>
          </p:cNvSpPr>
          <p:nvPr/>
        </p:nvSpPr>
        <p:spPr bwMode="auto">
          <a:xfrm>
            <a:off x="321971" y="1780839"/>
            <a:ext cx="608527" cy="569845"/>
          </a:xfrm>
          <a:prstGeom prst="ellipse">
            <a:avLst/>
          </a:prstGeom>
          <a:solidFill>
            <a:srgbClr val="FF9900"/>
          </a:solidFill>
          <a:ln w="76200" cmpd="tri">
            <a:solidFill>
              <a:schemeClr val="tx1"/>
            </a:solidFill>
            <a:round/>
            <a:headEnd/>
            <a:tailEnd/>
          </a:ln>
          <a:effectLst/>
        </p:spPr>
        <p:txBody>
          <a:bodyPr wrap="none" anchor="ctr"/>
          <a:lstStyle/>
          <a:p>
            <a:pPr algn="ctr"/>
            <a:r>
              <a:rPr lang="en-US" sz="4000" dirty="0">
                <a:latin typeface="VNI-Times" pitchFamily="2" charset="0"/>
              </a:rPr>
              <a:t>1</a:t>
            </a:r>
          </a:p>
        </p:txBody>
      </p:sp>
      <p:sp>
        <p:nvSpPr>
          <p:cNvPr id="5" name="Oval 11"/>
          <p:cNvSpPr>
            <a:spLocks noChangeArrowheads="1"/>
          </p:cNvSpPr>
          <p:nvPr/>
        </p:nvSpPr>
        <p:spPr bwMode="auto">
          <a:xfrm>
            <a:off x="363827" y="4082604"/>
            <a:ext cx="645017" cy="618184"/>
          </a:xfrm>
          <a:prstGeom prst="ellipse">
            <a:avLst/>
          </a:prstGeom>
          <a:solidFill>
            <a:srgbClr val="FF9900"/>
          </a:solidFill>
          <a:ln w="76200" cmpd="tri">
            <a:solidFill>
              <a:schemeClr val="tx1"/>
            </a:solidFill>
            <a:round/>
            <a:headEnd/>
            <a:tailEnd/>
          </a:ln>
          <a:effectLst/>
        </p:spPr>
        <p:txBody>
          <a:bodyPr wrap="none" anchor="ctr"/>
          <a:lstStyle/>
          <a:p>
            <a:pPr algn="ctr"/>
            <a:r>
              <a:rPr lang="en-US" sz="4000" dirty="0">
                <a:latin typeface="VNI-Times" pitchFamily="2" charset="0"/>
              </a:rPr>
              <a:t>2</a:t>
            </a:r>
          </a:p>
        </p:txBody>
      </p:sp>
      <p:grpSp>
        <p:nvGrpSpPr>
          <p:cNvPr id="6" name="Group 4"/>
          <p:cNvGrpSpPr>
            <a:grpSpLocks/>
          </p:cNvGrpSpPr>
          <p:nvPr/>
        </p:nvGrpSpPr>
        <p:grpSpPr bwMode="auto">
          <a:xfrm>
            <a:off x="7417158" y="4559121"/>
            <a:ext cx="4267200" cy="2195848"/>
            <a:chOff x="2736" y="1344"/>
            <a:chExt cx="2688" cy="1143"/>
          </a:xfrm>
        </p:grpSpPr>
        <p:sp>
          <p:nvSpPr>
            <p:cNvPr id="7" name="Line 5"/>
            <p:cNvSpPr>
              <a:spLocks noChangeShapeType="1"/>
            </p:cNvSpPr>
            <p:nvPr/>
          </p:nvSpPr>
          <p:spPr bwMode="auto">
            <a:xfrm flipH="1">
              <a:off x="3165" y="1527"/>
              <a:ext cx="576" cy="768"/>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 name="Line 6"/>
            <p:cNvSpPr>
              <a:spLocks noChangeShapeType="1"/>
            </p:cNvSpPr>
            <p:nvPr/>
          </p:nvSpPr>
          <p:spPr bwMode="auto">
            <a:xfrm>
              <a:off x="3741" y="1527"/>
              <a:ext cx="1392" cy="768"/>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 name="Line 7"/>
            <p:cNvSpPr>
              <a:spLocks noChangeShapeType="1"/>
            </p:cNvSpPr>
            <p:nvPr/>
          </p:nvSpPr>
          <p:spPr bwMode="auto">
            <a:xfrm flipH="1">
              <a:off x="3165" y="2295"/>
              <a:ext cx="196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 name="Text Box 8"/>
            <p:cNvSpPr txBox="1">
              <a:spLocks noChangeArrowheads="1"/>
            </p:cNvSpPr>
            <p:nvPr/>
          </p:nvSpPr>
          <p:spPr bwMode="auto">
            <a:xfrm>
              <a:off x="3645" y="1344"/>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A</a:t>
              </a:r>
            </a:p>
          </p:txBody>
        </p:sp>
        <p:sp>
          <p:nvSpPr>
            <p:cNvPr id="11" name="Text Box 9"/>
            <p:cNvSpPr txBox="1">
              <a:spLocks noChangeArrowheads="1"/>
            </p:cNvSpPr>
            <p:nvPr/>
          </p:nvSpPr>
          <p:spPr bwMode="auto">
            <a:xfrm>
              <a:off x="2973" y="2247"/>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B</a:t>
              </a:r>
            </a:p>
          </p:txBody>
        </p:sp>
        <p:sp>
          <p:nvSpPr>
            <p:cNvPr id="12" name="Text Box 10"/>
            <p:cNvSpPr txBox="1">
              <a:spLocks noChangeArrowheads="1"/>
            </p:cNvSpPr>
            <p:nvPr/>
          </p:nvSpPr>
          <p:spPr bwMode="auto">
            <a:xfrm>
              <a:off x="5085" y="2256"/>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C</a:t>
              </a:r>
            </a:p>
          </p:txBody>
        </p:sp>
        <p:sp>
          <p:nvSpPr>
            <p:cNvPr id="13" name="Line 11"/>
            <p:cNvSpPr>
              <a:spLocks noChangeShapeType="1"/>
            </p:cNvSpPr>
            <p:nvPr/>
          </p:nvSpPr>
          <p:spPr bwMode="auto">
            <a:xfrm flipV="1">
              <a:off x="2736" y="1956"/>
              <a:ext cx="26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 name="Text Box 12"/>
            <p:cNvSpPr txBox="1">
              <a:spLocks noChangeArrowheads="1"/>
            </p:cNvSpPr>
            <p:nvPr/>
          </p:nvSpPr>
          <p:spPr bwMode="auto">
            <a:xfrm>
              <a:off x="3216" y="1728"/>
              <a:ext cx="384"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M</a:t>
              </a:r>
            </a:p>
          </p:txBody>
        </p:sp>
        <p:sp>
          <p:nvSpPr>
            <p:cNvPr id="15" name="Text Box 13"/>
            <p:cNvSpPr txBox="1">
              <a:spLocks noChangeArrowheads="1"/>
            </p:cNvSpPr>
            <p:nvPr/>
          </p:nvSpPr>
          <p:spPr bwMode="auto">
            <a:xfrm>
              <a:off x="4461" y="1726"/>
              <a:ext cx="384"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N</a:t>
              </a:r>
            </a:p>
          </p:txBody>
        </p:sp>
      </p:grpSp>
    </p:spTree>
    <p:extLst>
      <p:ext uri="{BB962C8B-B14F-4D97-AF65-F5344CB8AC3E}">
        <p14:creationId xmlns:p14="http://schemas.microsoft.com/office/powerpoint/2010/main" val="258623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barn(inVertical)">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barn(inVertical)">
                                      <p:cBhvr>
                                        <p:cTn id="26" dur="500"/>
                                        <p:tgtEl>
                                          <p:spTgt spid="3">
                                            <p:txEl>
                                              <p:pRg st="1" end="1"/>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barn(inVertical)">
                                      <p:cBhvr>
                                        <p:cTn id="29" dur="500"/>
                                        <p:tgtEl>
                                          <p:spTgt spid="3">
                                            <p:txEl>
                                              <p:pRg st="2" end="2"/>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barn(inVertical)">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barn(inVertical)">
                                      <p:cBhvr>
                                        <p:cTn id="42" dur="500"/>
                                        <p:tgtEl>
                                          <p:spTgt spid="3">
                                            <p:txEl>
                                              <p:pRg st="4" end="4"/>
                                            </p:txEl>
                                          </p:spTgt>
                                        </p:tgtEl>
                                      </p:cBhvr>
                                    </p:animEffect>
                                  </p:childTnLst>
                                </p:cTn>
                              </p:par>
                              <p:par>
                                <p:cTn id="43" presetID="16" presetClass="entr" presetSubtype="21" fill="hold" nodeType="with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barn(inVertical)">
                                      <p:cBhvr>
                                        <p:cTn id="45" dur="500"/>
                                        <p:tgtEl>
                                          <p:spTgt spid="3">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5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barn(inVertical)">
                                      <p:cBhvr>
                                        <p:cTn id="55" dur="500"/>
                                        <p:tgtEl>
                                          <p:spTgt spid="3">
                                            <p:txEl>
                                              <p:pRg st="6" end="6"/>
                                            </p:txEl>
                                          </p:spTgt>
                                        </p:tgtEl>
                                      </p:cBhvr>
                                    </p:animEffect>
                                  </p:childTnLst>
                                </p:cTn>
                              </p:par>
                              <p:par>
                                <p:cTn id="56" presetID="16" presetClass="entr" presetSubtype="21" fill="hold" nodeType="withEffect">
                                  <p:stCondLst>
                                    <p:cond delay="0"/>
                                  </p:stCondLst>
                                  <p:childTnLst>
                                    <p:set>
                                      <p:cBhvr>
                                        <p:cTn id="57" dur="1" fill="hold">
                                          <p:stCondLst>
                                            <p:cond delay="0"/>
                                          </p:stCondLst>
                                        </p:cTn>
                                        <p:tgtEl>
                                          <p:spTgt spid="3">
                                            <p:txEl>
                                              <p:pRg st="7" end="7"/>
                                            </p:txEl>
                                          </p:spTgt>
                                        </p:tgtEl>
                                        <p:attrNameLst>
                                          <p:attrName>style.visibility</p:attrName>
                                        </p:attrNameLst>
                                      </p:cBhvr>
                                      <p:to>
                                        <p:strVal val="visible"/>
                                      </p:to>
                                    </p:set>
                                    <p:animEffect transition="in" filter="barn(inVertical)">
                                      <p:cBhvr>
                                        <p:cTn id="5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0" y="1"/>
            <a:ext cx="12192000" cy="862884"/>
          </a:xfrm>
          <a:solidFill>
            <a:schemeClr val="accent1">
              <a:lumMod val="40000"/>
              <a:lumOff val="60000"/>
            </a:schemeClr>
          </a:solidFill>
        </p:spPr>
        <p:txBody>
          <a:bodyPr>
            <a:normAutofit/>
          </a:bodyPr>
          <a:lstStyle/>
          <a:p>
            <a:r>
              <a:rPr lang="en-US" sz="3200" dirty="0" err="1" smtClean="0">
                <a:solidFill>
                  <a:srgbClr val="7030A0"/>
                </a:solidFill>
                <a:latin typeface="Times New Roman" panose="02020603050405020304" pitchFamily="18" charset="0"/>
                <a:cs typeface="Times New Roman" panose="02020603050405020304" pitchFamily="18" charset="0"/>
              </a:rPr>
              <a:t>Em</a:t>
            </a:r>
            <a:r>
              <a:rPr lang="en-US" sz="3200" dirty="0" smtClean="0">
                <a:solidFill>
                  <a:srgbClr val="7030A0"/>
                </a:solidFill>
                <a:latin typeface="Times New Roman" panose="02020603050405020304" pitchFamily="18" charset="0"/>
                <a:cs typeface="Times New Roman" panose="02020603050405020304" pitchFamily="18" charset="0"/>
              </a:rPr>
              <a:t> </a:t>
            </a:r>
            <a:r>
              <a:rPr lang="en-US" sz="3200" dirty="0" err="1" smtClean="0">
                <a:solidFill>
                  <a:srgbClr val="7030A0"/>
                </a:solidFill>
                <a:latin typeface="Times New Roman" panose="02020603050405020304" pitchFamily="18" charset="0"/>
                <a:cs typeface="Times New Roman" panose="02020603050405020304" pitchFamily="18" charset="0"/>
              </a:rPr>
              <a:t>có</a:t>
            </a:r>
            <a:r>
              <a:rPr lang="en-US" sz="3200" dirty="0" smtClean="0">
                <a:solidFill>
                  <a:srgbClr val="7030A0"/>
                </a:solidFill>
                <a:latin typeface="Times New Roman" panose="02020603050405020304" pitchFamily="18" charset="0"/>
                <a:cs typeface="Times New Roman" panose="02020603050405020304" pitchFamily="18" charset="0"/>
              </a:rPr>
              <a:t> </a:t>
            </a:r>
            <a:r>
              <a:rPr lang="en-US" sz="3200" dirty="0" err="1" smtClean="0">
                <a:solidFill>
                  <a:srgbClr val="7030A0"/>
                </a:solidFill>
                <a:latin typeface="Times New Roman" panose="02020603050405020304" pitchFamily="18" charset="0"/>
                <a:cs typeface="Times New Roman" panose="02020603050405020304" pitchFamily="18" charset="0"/>
              </a:rPr>
              <a:t>nhận</a:t>
            </a:r>
            <a:r>
              <a:rPr lang="en-US" sz="3200" dirty="0" smtClean="0">
                <a:solidFill>
                  <a:srgbClr val="7030A0"/>
                </a:solidFill>
                <a:latin typeface="Times New Roman" panose="02020603050405020304" pitchFamily="18" charset="0"/>
                <a:cs typeface="Times New Roman" panose="02020603050405020304" pitchFamily="18" charset="0"/>
              </a:rPr>
              <a:t> </a:t>
            </a:r>
            <a:r>
              <a:rPr lang="en-US" sz="3200" dirty="0" err="1" smtClean="0">
                <a:solidFill>
                  <a:srgbClr val="7030A0"/>
                </a:solidFill>
                <a:latin typeface="Times New Roman" panose="02020603050405020304" pitchFamily="18" charset="0"/>
                <a:cs typeface="Times New Roman" panose="02020603050405020304" pitchFamily="18" charset="0"/>
              </a:rPr>
              <a:t>xét</a:t>
            </a:r>
            <a:r>
              <a:rPr lang="en-US" sz="3200" dirty="0" smtClean="0">
                <a:solidFill>
                  <a:srgbClr val="7030A0"/>
                </a:solidFill>
                <a:latin typeface="Times New Roman" panose="02020603050405020304" pitchFamily="18" charset="0"/>
                <a:cs typeface="Times New Roman" panose="02020603050405020304" pitchFamily="18" charset="0"/>
              </a:rPr>
              <a:t> </a:t>
            </a:r>
            <a:r>
              <a:rPr lang="en-US" sz="3200" dirty="0" err="1" smtClean="0">
                <a:solidFill>
                  <a:srgbClr val="7030A0"/>
                </a:solidFill>
                <a:latin typeface="Times New Roman" panose="02020603050405020304" pitchFamily="18" charset="0"/>
                <a:cs typeface="Times New Roman" panose="02020603050405020304" pitchFamily="18" charset="0"/>
              </a:rPr>
              <a:t>gì</a:t>
            </a:r>
            <a:r>
              <a:rPr lang="en-US" sz="3200" dirty="0" smtClean="0">
                <a:solidFill>
                  <a:srgbClr val="7030A0"/>
                </a:solidFill>
                <a:latin typeface="Times New Roman" panose="02020603050405020304" pitchFamily="18" charset="0"/>
                <a:cs typeface="Times New Roman" panose="02020603050405020304" pitchFamily="18" charset="0"/>
              </a:rPr>
              <a:t> </a:t>
            </a:r>
            <a:r>
              <a:rPr lang="en-US" sz="3200" dirty="0" err="1" smtClean="0">
                <a:solidFill>
                  <a:srgbClr val="7030A0"/>
                </a:solidFill>
                <a:latin typeface="Times New Roman" panose="02020603050405020304" pitchFamily="18" charset="0"/>
                <a:cs typeface="Times New Roman" panose="02020603050405020304" pitchFamily="18" charset="0"/>
              </a:rPr>
              <a:t>về</a:t>
            </a:r>
            <a:r>
              <a:rPr lang="en-US" sz="3200" dirty="0" smtClean="0">
                <a:solidFill>
                  <a:srgbClr val="7030A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hình</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dạng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và</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kích</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thước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7030A0"/>
                </a:solidFill>
                <a:latin typeface="Times New Roman" panose="02020603050405020304" pitchFamily="18" charset="0"/>
                <a:cs typeface="Times New Roman" panose="02020603050405020304" pitchFamily="18" charset="0"/>
              </a:rPr>
              <a:t>của</a:t>
            </a:r>
            <a:r>
              <a:rPr lang="en-US" sz="3200" dirty="0" smtClean="0">
                <a:solidFill>
                  <a:srgbClr val="7030A0"/>
                </a:solidFill>
                <a:latin typeface="Times New Roman" panose="02020603050405020304" pitchFamily="18" charset="0"/>
                <a:cs typeface="Times New Roman" panose="02020603050405020304" pitchFamily="18" charset="0"/>
              </a:rPr>
              <a:t> </a:t>
            </a:r>
            <a:r>
              <a:rPr lang="en-US" sz="3200" dirty="0" err="1" smtClean="0">
                <a:solidFill>
                  <a:srgbClr val="7030A0"/>
                </a:solidFill>
                <a:latin typeface="Times New Roman" panose="02020603050405020304" pitchFamily="18" charset="0"/>
                <a:cs typeface="Times New Roman" panose="02020603050405020304" pitchFamily="18" charset="0"/>
              </a:rPr>
              <a:t>các</a:t>
            </a:r>
            <a:r>
              <a:rPr lang="en-US" sz="3200" dirty="0" smtClean="0">
                <a:solidFill>
                  <a:srgbClr val="7030A0"/>
                </a:solidFill>
                <a:latin typeface="Times New Roman" panose="02020603050405020304" pitchFamily="18" charset="0"/>
                <a:cs typeface="Times New Roman" panose="02020603050405020304" pitchFamily="18" charset="0"/>
              </a:rPr>
              <a:t> </a:t>
            </a:r>
            <a:r>
              <a:rPr lang="en-US" sz="3200" dirty="0" err="1" smtClean="0">
                <a:solidFill>
                  <a:srgbClr val="7030A0"/>
                </a:solidFill>
                <a:latin typeface="Times New Roman" panose="02020603050405020304" pitchFamily="18" charset="0"/>
                <a:cs typeface="Times New Roman" panose="02020603050405020304" pitchFamily="18" charset="0"/>
              </a:rPr>
              <a:t>hình</a:t>
            </a:r>
            <a:r>
              <a:rPr lang="en-US" sz="3200" dirty="0" smtClean="0">
                <a:solidFill>
                  <a:srgbClr val="7030A0"/>
                </a:solidFill>
                <a:latin typeface="Times New Roman" panose="02020603050405020304" pitchFamily="18" charset="0"/>
                <a:cs typeface="Times New Roman" panose="02020603050405020304" pitchFamily="18" charset="0"/>
              </a:rPr>
              <a:t> </a:t>
            </a:r>
            <a:r>
              <a:rPr lang="en-US" sz="3200" dirty="0" err="1" smtClean="0">
                <a:solidFill>
                  <a:srgbClr val="7030A0"/>
                </a:solidFill>
                <a:latin typeface="Times New Roman" panose="02020603050405020304" pitchFamily="18" charset="0"/>
                <a:cs typeface="Times New Roman" panose="02020603050405020304" pitchFamily="18" charset="0"/>
              </a:rPr>
              <a:t>dưới</a:t>
            </a:r>
            <a:r>
              <a:rPr lang="en-US" sz="3200" dirty="0" smtClean="0">
                <a:solidFill>
                  <a:srgbClr val="7030A0"/>
                </a:solidFill>
                <a:latin typeface="Times New Roman" panose="02020603050405020304" pitchFamily="18" charset="0"/>
                <a:cs typeface="Times New Roman" panose="02020603050405020304" pitchFamily="18" charset="0"/>
              </a:rPr>
              <a:t> </a:t>
            </a:r>
            <a:r>
              <a:rPr lang="en-US" sz="3200" dirty="0" err="1" smtClean="0">
                <a:solidFill>
                  <a:srgbClr val="7030A0"/>
                </a:solidFill>
                <a:latin typeface="Times New Roman" panose="02020603050405020304" pitchFamily="18" charset="0"/>
                <a:cs typeface="Times New Roman" panose="02020603050405020304" pitchFamily="18" charset="0"/>
              </a:rPr>
              <a:t>đây</a:t>
            </a:r>
            <a:r>
              <a:rPr lang="en-US" sz="3200" dirty="0">
                <a:solidFill>
                  <a:srgbClr val="7030A0"/>
                </a:solidFill>
                <a:latin typeface="Times New Roman" panose="02020603050405020304" pitchFamily="18" charset="0"/>
                <a:cs typeface="Times New Roman" panose="02020603050405020304" pitchFamily="18" charset="0"/>
              </a:rPr>
              <a:t>?</a:t>
            </a:r>
            <a:endParaRPr lang="vi-VN" sz="3200" dirty="0">
              <a:solidFill>
                <a:srgbClr val="7030A0"/>
              </a:solidFill>
              <a:latin typeface="Times New Roman" panose="02020603050405020304" pitchFamily="18" charset="0"/>
              <a:cs typeface="Times New Roman" panose="02020603050405020304" pitchFamily="18" charset="0"/>
            </a:endParaRPr>
          </a:p>
        </p:txBody>
      </p:sp>
      <p:pic>
        <p:nvPicPr>
          <p:cNvPr id="4" name="Picture 5" descr="Hinh_dong_dang"/>
          <p:cNvPicPr>
            <a:picLocks noGrp="1" noChangeAspect="1" noChangeArrowheads="1"/>
          </p:cNvPicPr>
          <p:nvPr>
            <p:ph idx="1"/>
          </p:nvPr>
        </p:nvPicPr>
        <p:blipFill>
          <a:blip r:embed="rId2">
            <a:grayscl/>
          </a:blip>
          <a:srcRect/>
          <a:stretch>
            <a:fillRect/>
          </a:stretch>
        </p:blipFill>
        <p:spPr bwMode="auto">
          <a:xfrm>
            <a:off x="0" y="714779"/>
            <a:ext cx="12219709" cy="6143221"/>
          </a:xfrm>
          <a:prstGeom prst="rect">
            <a:avLst/>
          </a:prstGeom>
          <a:noFill/>
        </p:spPr>
      </p:pic>
    </p:spTree>
    <p:extLst>
      <p:ext uri="{BB962C8B-B14F-4D97-AF65-F5344CB8AC3E}">
        <p14:creationId xmlns:p14="http://schemas.microsoft.com/office/powerpoint/2010/main" val="1883160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nh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270" y="0"/>
            <a:ext cx="12192000" cy="6858000"/>
          </a:xfrm>
          <a:prstGeom prst="rect">
            <a:avLst/>
          </a:prstGeom>
        </p:spPr>
      </p:pic>
      <p:sp>
        <p:nvSpPr>
          <p:cNvPr id="4" name="Hộp Văn bản 3"/>
          <p:cNvSpPr txBox="1"/>
          <p:nvPr/>
        </p:nvSpPr>
        <p:spPr>
          <a:xfrm>
            <a:off x="-281353" y="1348270"/>
            <a:ext cx="12672136" cy="3046988"/>
          </a:xfrm>
          <a:prstGeom prst="rect">
            <a:avLst/>
          </a:prstGeom>
          <a:noFill/>
        </p:spPr>
        <p:txBody>
          <a:bodyPr wrap="square" rtlCol="0">
            <a:spAutoFit/>
          </a:bodyPr>
          <a:lstStyle/>
          <a:p>
            <a:r>
              <a:rPr lang="en-US" sz="6600" dirty="0" smtClean="0">
                <a:latin typeface="Times New Roman" panose="02020603050405020304" pitchFamily="18" charset="0"/>
                <a:cs typeface="Times New Roman" panose="02020603050405020304" pitchFamily="18" charset="0"/>
              </a:rPr>
              <a:t>		 	</a:t>
            </a:r>
            <a:r>
              <a:rPr lang="en-US" sz="5400" dirty="0" smtClean="0">
                <a:solidFill>
                  <a:schemeClr val="accent1"/>
                </a:solidFill>
                <a:latin typeface="Berlin Sans FB" panose="020E0602020502020306" pitchFamily="34" charset="0"/>
                <a:cs typeface="Times New Roman" panose="02020603050405020304" pitchFamily="18" charset="0"/>
              </a:rPr>
              <a:t>TIẾT 43  BÀI 4: </a:t>
            </a:r>
          </a:p>
          <a:p>
            <a:pPr algn="ctr"/>
            <a:r>
              <a:rPr lang="en-US" sz="6600" dirty="0" smtClean="0">
                <a:latin typeface="Californian FB" panose="0207040306080B030204" pitchFamily="18" charset="0"/>
                <a:cs typeface="Times New Roman" panose="02020603050405020304" pitchFamily="18" charset="0"/>
              </a:rPr>
              <a:t>   </a:t>
            </a:r>
            <a:r>
              <a:rPr lang="en-US" sz="6000" b="1" u="sng" dirty="0" smtClean="0">
                <a:solidFill>
                  <a:srgbClr val="FF0000"/>
                </a:solidFill>
                <a:effectLst>
                  <a:outerShdw blurRad="38100" dist="38100" dir="2700000" algn="tl">
                    <a:srgbClr val="000000">
                      <a:alpha val="43137"/>
                    </a:srgbClr>
                  </a:outerShdw>
                </a:effectLst>
                <a:latin typeface="Californian FB" panose="0207040306080B030204" pitchFamily="18" charset="0"/>
                <a:cs typeface="Times New Roman" panose="02020603050405020304" pitchFamily="18" charset="0"/>
              </a:rPr>
              <a:t>KHÁI NIỆM </a:t>
            </a:r>
          </a:p>
          <a:p>
            <a:pPr algn="ctr"/>
            <a:r>
              <a:rPr lang="en-US" sz="6000" b="1" u="sng" dirty="0" smtClean="0">
                <a:solidFill>
                  <a:srgbClr val="FF0000"/>
                </a:solidFill>
                <a:effectLst>
                  <a:outerShdw blurRad="38100" dist="38100" dir="2700000" algn="tl">
                    <a:srgbClr val="000000">
                      <a:alpha val="43137"/>
                    </a:srgbClr>
                  </a:outerShdw>
                </a:effectLst>
                <a:latin typeface="Californian FB" panose="0207040306080B030204" pitchFamily="18" charset="0"/>
                <a:cs typeface="Times New Roman" panose="02020603050405020304" pitchFamily="18" charset="0"/>
              </a:rPr>
              <a:t>HAI TAM GIÁC ĐỒNG DẠNG</a:t>
            </a:r>
            <a:endParaRPr lang="vi-VN" sz="6000"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Ảnh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9095" y="4664866"/>
            <a:ext cx="1802296" cy="2305262"/>
          </a:xfrm>
          <a:prstGeom prst="rect">
            <a:avLst/>
          </a:prstGeom>
        </p:spPr>
      </p:pic>
      <p:pic>
        <p:nvPicPr>
          <p:cNvPr id="6" name="Picture 6" descr="Picture33"/>
          <p:cNvPicPr>
            <a:picLocks noChangeAspect="1" noChangeArrowheads="1" noCrop="1"/>
          </p:cNvPicPr>
          <p:nvPr/>
        </p:nvPicPr>
        <p:blipFill>
          <a:blip r:embed="rId4"/>
          <a:srcRect/>
          <a:stretch>
            <a:fillRect/>
          </a:stretch>
        </p:blipFill>
        <p:spPr bwMode="auto">
          <a:xfrm>
            <a:off x="304800" y="4912365"/>
            <a:ext cx="1792357" cy="1921464"/>
          </a:xfrm>
          <a:prstGeom prst="rect">
            <a:avLst/>
          </a:prstGeom>
          <a:noFill/>
          <a:ln w="9525">
            <a:noFill/>
            <a:miter lim="800000"/>
            <a:headEnd/>
            <a:tailEnd/>
          </a:ln>
        </p:spPr>
      </p:pic>
      <p:pic>
        <p:nvPicPr>
          <p:cNvPr id="7" name="Ảnh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1577" y="6362700"/>
            <a:ext cx="447675" cy="571500"/>
          </a:xfrm>
          <a:prstGeom prst="rect">
            <a:avLst/>
          </a:prstGeom>
        </p:spPr>
      </p:pic>
      <p:pic>
        <p:nvPicPr>
          <p:cNvPr id="8" name="Ảnh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0079" y="6362700"/>
            <a:ext cx="447675" cy="571500"/>
          </a:xfrm>
          <a:prstGeom prst="rect">
            <a:avLst/>
          </a:prstGeom>
        </p:spPr>
      </p:pic>
      <p:pic>
        <p:nvPicPr>
          <p:cNvPr id="9" name="Ảnh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7913" y="6362700"/>
            <a:ext cx="447675" cy="571500"/>
          </a:xfrm>
          <a:prstGeom prst="rect">
            <a:avLst/>
          </a:prstGeom>
        </p:spPr>
      </p:pic>
      <p:pic>
        <p:nvPicPr>
          <p:cNvPr id="10" name="Ảnh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1613" y="6343650"/>
            <a:ext cx="447675" cy="571500"/>
          </a:xfrm>
          <a:prstGeom prst="rect">
            <a:avLst/>
          </a:prstGeom>
        </p:spPr>
      </p:pic>
      <p:pic>
        <p:nvPicPr>
          <p:cNvPr id="11" name="Ảnh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4926" y="6362700"/>
            <a:ext cx="447675" cy="571500"/>
          </a:xfrm>
          <a:prstGeom prst="rect">
            <a:avLst/>
          </a:prstGeom>
        </p:spPr>
      </p:pic>
      <p:pic>
        <p:nvPicPr>
          <p:cNvPr id="12" name="Ảnh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4782" y="6381750"/>
            <a:ext cx="447675" cy="571500"/>
          </a:xfrm>
          <a:prstGeom prst="rect">
            <a:avLst/>
          </a:prstGeom>
        </p:spPr>
      </p:pic>
      <p:pic>
        <p:nvPicPr>
          <p:cNvPr id="13" name="Ảnh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3284" y="6383407"/>
            <a:ext cx="447675" cy="571500"/>
          </a:xfrm>
          <a:prstGeom prst="rect">
            <a:avLst/>
          </a:prstGeom>
        </p:spPr>
      </p:pic>
      <p:pic>
        <p:nvPicPr>
          <p:cNvPr id="14" name="Ảnh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6141" y="6343650"/>
            <a:ext cx="447675" cy="571500"/>
          </a:xfrm>
          <a:prstGeom prst="rect">
            <a:avLst/>
          </a:prstGeom>
        </p:spPr>
      </p:pic>
      <p:pic>
        <p:nvPicPr>
          <p:cNvPr id="15" name="Ảnh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4293" y="6358145"/>
            <a:ext cx="447675" cy="571500"/>
          </a:xfrm>
          <a:prstGeom prst="rect">
            <a:avLst/>
          </a:prstGeom>
        </p:spPr>
      </p:pic>
    </p:spTree>
    <p:extLst>
      <p:ext uri="{BB962C8B-B14F-4D97-AF65-F5344CB8AC3E}">
        <p14:creationId xmlns:p14="http://schemas.microsoft.com/office/powerpoint/2010/main" val="41372089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0" y="0"/>
            <a:ext cx="12192000" cy="986597"/>
          </a:xfrm>
          <a:solidFill>
            <a:schemeClr val="accent5">
              <a:lumMod val="20000"/>
              <a:lumOff val="80000"/>
            </a:schemeClr>
          </a:solidFill>
        </p:spPr>
        <p:txBody>
          <a:bodyPr>
            <a:normAutofit/>
          </a:bodyPr>
          <a:lstStyle/>
          <a:p>
            <a:r>
              <a:rPr lang="en-US" sz="4800" b="1" i="1" dirty="0" smtClean="0">
                <a:solidFill>
                  <a:srgbClr val="FF0000"/>
                </a:solidFill>
                <a:latin typeface="Times New Roman" panose="02020603050405020304" pitchFamily="18" charset="0"/>
                <a:cs typeface="Times New Roman" panose="02020603050405020304" pitchFamily="18" charset="0"/>
              </a:rPr>
              <a:t>1.Tam </a:t>
            </a:r>
            <a:r>
              <a:rPr lang="en-US" sz="4800" b="1" i="1" dirty="0" err="1" smtClean="0">
                <a:solidFill>
                  <a:srgbClr val="FF0000"/>
                </a:solidFill>
                <a:latin typeface="Times New Roman" panose="02020603050405020304" pitchFamily="18" charset="0"/>
                <a:cs typeface="Times New Roman" panose="02020603050405020304" pitchFamily="18" charset="0"/>
              </a:rPr>
              <a:t>giác</a:t>
            </a:r>
            <a:r>
              <a:rPr lang="en-US" sz="4800" b="1" i="1" dirty="0" smtClean="0">
                <a:solidFill>
                  <a:srgbClr val="FF0000"/>
                </a:solidFill>
                <a:latin typeface="Times New Roman" panose="02020603050405020304" pitchFamily="18" charset="0"/>
                <a:cs typeface="Times New Roman" panose="02020603050405020304" pitchFamily="18" charset="0"/>
              </a:rPr>
              <a:t> </a:t>
            </a:r>
            <a:r>
              <a:rPr lang="en-US" sz="4800" b="1" i="1" dirty="0" err="1" smtClean="0">
                <a:solidFill>
                  <a:srgbClr val="FF0000"/>
                </a:solidFill>
                <a:latin typeface="Times New Roman" panose="02020603050405020304" pitchFamily="18" charset="0"/>
                <a:cs typeface="Times New Roman" panose="02020603050405020304" pitchFamily="18" charset="0"/>
              </a:rPr>
              <a:t>đồng</a:t>
            </a:r>
            <a:r>
              <a:rPr lang="en-US" sz="4800" b="1" i="1" dirty="0" smtClean="0">
                <a:solidFill>
                  <a:srgbClr val="FF0000"/>
                </a:solidFill>
                <a:latin typeface="Times New Roman" panose="02020603050405020304" pitchFamily="18" charset="0"/>
                <a:cs typeface="Times New Roman" panose="02020603050405020304" pitchFamily="18" charset="0"/>
              </a:rPr>
              <a:t> </a:t>
            </a:r>
            <a:r>
              <a:rPr lang="en-US" sz="4800" b="1" i="1" dirty="0" err="1" smtClean="0">
                <a:solidFill>
                  <a:srgbClr val="FF0000"/>
                </a:solidFill>
                <a:latin typeface="Times New Roman" panose="02020603050405020304" pitchFamily="18" charset="0"/>
                <a:cs typeface="Times New Roman" panose="02020603050405020304" pitchFamily="18" charset="0"/>
              </a:rPr>
              <a:t>dạng</a:t>
            </a:r>
            <a:endParaRPr lang="vi-VN" sz="4800" b="1" i="1" dirty="0">
              <a:solidFill>
                <a:srgbClr val="FF0000"/>
              </a:solidFill>
              <a:latin typeface="Times New Roman" panose="02020603050405020304" pitchFamily="18" charset="0"/>
              <a:cs typeface="Times New Roman" panose="02020603050405020304" pitchFamily="18" charset="0"/>
            </a:endParaRPr>
          </a:p>
        </p:txBody>
      </p:sp>
      <p:sp>
        <p:nvSpPr>
          <p:cNvPr id="3" name="Chỗ dành sẵn cho Nội dung 2"/>
          <p:cNvSpPr>
            <a:spLocks noGrp="1"/>
          </p:cNvSpPr>
          <p:nvPr>
            <p:ph idx="1"/>
          </p:nvPr>
        </p:nvSpPr>
        <p:spPr>
          <a:xfrm>
            <a:off x="0" y="986597"/>
            <a:ext cx="12192000" cy="5772012"/>
          </a:xfrm>
        </p:spPr>
        <p:txBody>
          <a:bodyPr>
            <a:normAutofit/>
          </a:bodyPr>
          <a:lstStyle/>
          <a:p>
            <a:pPr marL="0" indent="0">
              <a:buNone/>
            </a:pPr>
            <a:r>
              <a:rPr lang="en-US" sz="4000" b="1" i="1" dirty="0" smtClean="0">
                <a:solidFill>
                  <a:srgbClr val="FF0000"/>
                </a:solidFill>
                <a:latin typeface="Times New Roman" panose="02020603050405020304" pitchFamily="18" charset="0"/>
                <a:cs typeface="Times New Roman" panose="02020603050405020304" pitchFamily="18" charset="0"/>
              </a:rPr>
              <a:t>a/ </a:t>
            </a:r>
            <a:r>
              <a:rPr lang="en-US" sz="4000" b="1" i="1" dirty="0" err="1" smtClean="0">
                <a:solidFill>
                  <a:srgbClr val="FF0000"/>
                </a:solidFill>
                <a:latin typeface="Times New Roman" panose="02020603050405020304" pitchFamily="18" charset="0"/>
                <a:cs typeface="Times New Roman" panose="02020603050405020304" pitchFamily="18" charset="0"/>
              </a:rPr>
              <a:t>Định</a:t>
            </a:r>
            <a:r>
              <a:rPr lang="en-US" sz="4000" b="1" i="1" dirty="0" smtClean="0">
                <a:solidFill>
                  <a:srgbClr val="FF0000"/>
                </a:solidFill>
                <a:latin typeface="Times New Roman" panose="02020603050405020304" pitchFamily="18" charset="0"/>
                <a:cs typeface="Times New Roman" panose="02020603050405020304" pitchFamily="18" charset="0"/>
              </a:rPr>
              <a:t> </a:t>
            </a:r>
            <a:r>
              <a:rPr lang="en-US" sz="4000" b="1" i="1" dirty="0" err="1" smtClean="0">
                <a:solidFill>
                  <a:srgbClr val="FF0000"/>
                </a:solidFill>
                <a:latin typeface="Times New Roman" panose="02020603050405020304" pitchFamily="18" charset="0"/>
                <a:cs typeface="Times New Roman" panose="02020603050405020304" pitchFamily="18" charset="0"/>
              </a:rPr>
              <a:t>nghĩa</a:t>
            </a:r>
            <a:endParaRPr lang="en-US" sz="4000" b="1" i="1"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en-US" sz="3200" dirty="0">
                <a:solidFill>
                  <a:srgbClr val="FF0000"/>
                </a:solidFill>
              </a:rPr>
              <a:t> </a:t>
            </a:r>
            <a:r>
              <a:rPr lang="en-US" sz="3200" dirty="0" smtClean="0">
                <a:solidFill>
                  <a:srgbClr val="FF0000"/>
                </a:solidFill>
              </a:rPr>
              <a:t>   </a:t>
            </a:r>
            <a:r>
              <a:rPr lang="en-US" sz="3200" u="sng" dirty="0" smtClean="0">
                <a:solidFill>
                  <a:srgbClr val="FF0000"/>
                </a:solidFill>
                <a:latin typeface="Cooper Black" panose="0208090404030B020404" pitchFamily="18" charset="0"/>
              </a:rPr>
              <a:t>?1.</a:t>
            </a:r>
            <a:r>
              <a:rPr lang="en-US" sz="3200" dirty="0" smtClean="0"/>
              <a:t>Cho </a:t>
            </a:r>
            <a:r>
              <a:rPr lang="en-US" sz="3200" dirty="0" err="1" smtClean="0"/>
              <a:t>hai</a:t>
            </a:r>
            <a:r>
              <a:rPr lang="en-US" sz="3200" dirty="0" smtClean="0"/>
              <a:t> tam </a:t>
            </a:r>
            <a:r>
              <a:rPr lang="en-US" sz="3200" dirty="0" err="1" smtClean="0"/>
              <a:t>giác</a:t>
            </a:r>
            <a:r>
              <a:rPr lang="en-US" sz="3200" dirty="0" smtClean="0"/>
              <a:t> ABC </a:t>
            </a:r>
            <a:r>
              <a:rPr lang="en-US" sz="3200" dirty="0" err="1" smtClean="0"/>
              <a:t>và</a:t>
            </a:r>
            <a:r>
              <a:rPr lang="en-US" sz="3200" dirty="0" smtClean="0"/>
              <a:t> A’B’C’</a:t>
            </a:r>
            <a:endParaRPr lang="en-US" sz="3200" dirty="0" smtClean="0">
              <a:solidFill>
                <a:srgbClr val="FF0000"/>
              </a:solidFill>
            </a:endParaRPr>
          </a:p>
        </p:txBody>
      </p:sp>
      <p:grpSp>
        <p:nvGrpSpPr>
          <p:cNvPr id="8" name="Group 8"/>
          <p:cNvGrpSpPr>
            <a:grpSpLocks/>
          </p:cNvGrpSpPr>
          <p:nvPr/>
        </p:nvGrpSpPr>
        <p:grpSpPr bwMode="auto">
          <a:xfrm>
            <a:off x="1416501" y="2046120"/>
            <a:ext cx="3523367" cy="2835964"/>
            <a:chOff x="66" y="754"/>
            <a:chExt cx="1685" cy="1225"/>
          </a:xfrm>
        </p:grpSpPr>
        <p:grpSp>
          <p:nvGrpSpPr>
            <p:cNvPr id="9" name="Group 9"/>
            <p:cNvGrpSpPr>
              <a:grpSpLocks/>
            </p:cNvGrpSpPr>
            <p:nvPr/>
          </p:nvGrpSpPr>
          <p:grpSpPr bwMode="auto">
            <a:xfrm>
              <a:off x="249" y="981"/>
              <a:ext cx="1316" cy="785"/>
              <a:chOff x="249" y="1162"/>
              <a:chExt cx="1316" cy="785"/>
            </a:xfrm>
          </p:grpSpPr>
          <p:grpSp>
            <p:nvGrpSpPr>
              <p:cNvPr id="16" name="Group 10"/>
              <p:cNvGrpSpPr>
                <a:grpSpLocks/>
              </p:cNvGrpSpPr>
              <p:nvPr/>
            </p:nvGrpSpPr>
            <p:grpSpPr bwMode="auto">
              <a:xfrm>
                <a:off x="249" y="1162"/>
                <a:ext cx="1316" cy="771"/>
                <a:chOff x="249" y="1162"/>
                <a:chExt cx="1316" cy="771"/>
              </a:xfrm>
            </p:grpSpPr>
            <p:sp>
              <p:nvSpPr>
                <p:cNvPr id="22" name="Line 11"/>
                <p:cNvSpPr>
                  <a:spLocks noChangeShapeType="1"/>
                </p:cNvSpPr>
                <p:nvPr/>
              </p:nvSpPr>
              <p:spPr bwMode="auto">
                <a:xfrm flipH="1">
                  <a:off x="249" y="1162"/>
                  <a:ext cx="499" cy="77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3" name="Line 12"/>
                <p:cNvSpPr>
                  <a:spLocks noChangeShapeType="1"/>
                </p:cNvSpPr>
                <p:nvPr/>
              </p:nvSpPr>
              <p:spPr bwMode="auto">
                <a:xfrm>
                  <a:off x="249" y="1933"/>
                  <a:ext cx="13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4" name="Line 13"/>
                <p:cNvSpPr>
                  <a:spLocks noChangeShapeType="1"/>
                </p:cNvSpPr>
                <p:nvPr/>
              </p:nvSpPr>
              <p:spPr bwMode="auto">
                <a:xfrm>
                  <a:off x="748" y="1162"/>
                  <a:ext cx="817" cy="77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17" name="Arc 14"/>
              <p:cNvSpPr>
                <a:spLocks/>
              </p:cNvSpPr>
              <p:nvPr/>
            </p:nvSpPr>
            <p:spPr bwMode="auto">
              <a:xfrm rot="-3172411" flipH="1" flipV="1">
                <a:off x="661" y="1175"/>
                <a:ext cx="177" cy="178"/>
              </a:xfrm>
              <a:custGeom>
                <a:avLst/>
                <a:gdLst>
                  <a:gd name="G0" fmla="+- 0 0 0"/>
                  <a:gd name="G1" fmla="+- 21222 0 0"/>
                  <a:gd name="G2" fmla="+- 21600 0 0"/>
                  <a:gd name="T0" fmla="*/ 4025 w 21107"/>
                  <a:gd name="T1" fmla="*/ 0 h 21222"/>
                  <a:gd name="T2" fmla="*/ 21107 w 21107"/>
                  <a:gd name="T3" fmla="*/ 16635 h 21222"/>
                  <a:gd name="T4" fmla="*/ 0 w 21107"/>
                  <a:gd name="T5" fmla="*/ 21222 h 21222"/>
                </a:gdLst>
                <a:ahLst/>
                <a:cxnLst>
                  <a:cxn ang="0">
                    <a:pos x="T0" y="T1"/>
                  </a:cxn>
                  <a:cxn ang="0">
                    <a:pos x="T2" y="T3"/>
                  </a:cxn>
                  <a:cxn ang="0">
                    <a:pos x="T4" y="T5"/>
                  </a:cxn>
                </a:cxnLst>
                <a:rect l="0" t="0" r="r" b="b"/>
                <a:pathLst>
                  <a:path w="21107" h="21222" fill="none" extrusionOk="0">
                    <a:moveTo>
                      <a:pt x="4024" y="0"/>
                    </a:moveTo>
                    <a:cubicBezTo>
                      <a:pt x="12540" y="1615"/>
                      <a:pt x="19266" y="8164"/>
                      <a:pt x="21107" y="16634"/>
                    </a:cubicBezTo>
                  </a:path>
                  <a:path w="21107" h="21222" stroke="0" extrusionOk="0">
                    <a:moveTo>
                      <a:pt x="4024" y="0"/>
                    </a:moveTo>
                    <a:cubicBezTo>
                      <a:pt x="12540" y="1615"/>
                      <a:pt x="19266" y="8164"/>
                      <a:pt x="21107" y="16634"/>
                    </a:cubicBezTo>
                    <a:lnTo>
                      <a:pt x="0" y="21222"/>
                    </a:lnTo>
                    <a:close/>
                  </a:path>
                </a:pathLst>
              </a:custGeom>
              <a:noFill/>
              <a:ln w="9525">
                <a:solidFill>
                  <a:srgbClr val="66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altLang="en-US"/>
              </a:p>
            </p:txBody>
          </p:sp>
          <p:sp>
            <p:nvSpPr>
              <p:cNvPr id="18" name="Arc 15"/>
              <p:cNvSpPr>
                <a:spLocks/>
              </p:cNvSpPr>
              <p:nvPr/>
            </p:nvSpPr>
            <p:spPr bwMode="auto">
              <a:xfrm rot="1092111" flipV="1">
                <a:off x="283" y="1772"/>
                <a:ext cx="176" cy="175"/>
              </a:xfrm>
              <a:custGeom>
                <a:avLst/>
                <a:gdLst>
                  <a:gd name="G0" fmla="+- 0 0 0"/>
                  <a:gd name="G1" fmla="+- 0 0 0"/>
                  <a:gd name="G2" fmla="+- 21600 0 0"/>
                  <a:gd name="T0" fmla="*/ 20911 w 20911"/>
                  <a:gd name="T1" fmla="*/ 5412 h 20801"/>
                  <a:gd name="T2" fmla="*/ 5819 w 20911"/>
                  <a:gd name="T3" fmla="*/ 20801 h 20801"/>
                  <a:gd name="T4" fmla="*/ 0 w 20911"/>
                  <a:gd name="T5" fmla="*/ 0 h 20801"/>
                </a:gdLst>
                <a:ahLst/>
                <a:cxnLst>
                  <a:cxn ang="0">
                    <a:pos x="T0" y="T1"/>
                  </a:cxn>
                  <a:cxn ang="0">
                    <a:pos x="T2" y="T3"/>
                  </a:cxn>
                  <a:cxn ang="0">
                    <a:pos x="T4" y="T5"/>
                  </a:cxn>
                </a:cxnLst>
                <a:rect l="0" t="0" r="r" b="b"/>
                <a:pathLst>
                  <a:path w="20911" h="20801" fill="none" extrusionOk="0">
                    <a:moveTo>
                      <a:pt x="20911" y="5412"/>
                    </a:moveTo>
                    <a:cubicBezTo>
                      <a:pt x="18982" y="12864"/>
                      <a:pt x="13232" y="18727"/>
                      <a:pt x="5819" y="20801"/>
                    </a:cubicBezTo>
                  </a:path>
                  <a:path w="20911" h="20801" stroke="0" extrusionOk="0">
                    <a:moveTo>
                      <a:pt x="20911" y="5412"/>
                    </a:moveTo>
                    <a:cubicBezTo>
                      <a:pt x="18982" y="12864"/>
                      <a:pt x="13232" y="18727"/>
                      <a:pt x="5819" y="20801"/>
                    </a:cubicBezTo>
                    <a:lnTo>
                      <a:pt x="0" y="0"/>
                    </a:lnTo>
                    <a:close/>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eaLnBrk="0" hangingPunct="0"/>
                <a:endParaRPr lang="en-US" altLang="en-US" b="1">
                  <a:solidFill>
                    <a:srgbClr val="FF0000"/>
                  </a:solidFill>
                </a:endParaRPr>
              </a:p>
            </p:txBody>
          </p:sp>
          <p:sp>
            <p:nvSpPr>
              <p:cNvPr id="19" name="Line 16"/>
              <p:cNvSpPr>
                <a:spLocks noChangeShapeType="1"/>
              </p:cNvSpPr>
              <p:nvPr/>
            </p:nvSpPr>
            <p:spPr bwMode="auto">
              <a:xfrm flipV="1">
                <a:off x="379" y="1815"/>
                <a:ext cx="91" cy="45"/>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 name="Arc 17"/>
              <p:cNvSpPr>
                <a:spLocks/>
              </p:cNvSpPr>
              <p:nvPr/>
            </p:nvSpPr>
            <p:spPr bwMode="auto">
              <a:xfrm rot="-687437" flipH="1" flipV="1">
                <a:off x="1324" y="1786"/>
                <a:ext cx="136" cy="128"/>
              </a:xfrm>
              <a:custGeom>
                <a:avLst/>
                <a:gdLst>
                  <a:gd name="G0" fmla="+- 0 0 0"/>
                  <a:gd name="G1" fmla="+- 213 0 0"/>
                  <a:gd name="G2" fmla="+- 21600 0 0"/>
                  <a:gd name="T0" fmla="*/ 21599 w 21600"/>
                  <a:gd name="T1" fmla="*/ 0 h 20374"/>
                  <a:gd name="T2" fmla="*/ 7751 w 21600"/>
                  <a:gd name="T3" fmla="*/ 20374 h 20374"/>
                  <a:gd name="T4" fmla="*/ 0 w 21600"/>
                  <a:gd name="T5" fmla="*/ 213 h 20374"/>
                </a:gdLst>
                <a:ahLst/>
                <a:cxnLst>
                  <a:cxn ang="0">
                    <a:pos x="T0" y="T1"/>
                  </a:cxn>
                  <a:cxn ang="0">
                    <a:pos x="T2" y="T3"/>
                  </a:cxn>
                  <a:cxn ang="0">
                    <a:pos x="T4" y="T5"/>
                  </a:cxn>
                </a:cxnLst>
                <a:rect l="0" t="0" r="r" b="b"/>
                <a:pathLst>
                  <a:path w="21600" h="20374" fill="none" extrusionOk="0">
                    <a:moveTo>
                      <a:pt x="21598" y="0"/>
                    </a:moveTo>
                    <a:cubicBezTo>
                      <a:pt x="21599" y="70"/>
                      <a:pt x="21600" y="141"/>
                      <a:pt x="21600" y="213"/>
                    </a:cubicBezTo>
                    <a:cubicBezTo>
                      <a:pt x="21600" y="9151"/>
                      <a:pt x="16094" y="17166"/>
                      <a:pt x="7751" y="20374"/>
                    </a:cubicBezTo>
                  </a:path>
                  <a:path w="21600" h="20374" stroke="0" extrusionOk="0">
                    <a:moveTo>
                      <a:pt x="21598" y="0"/>
                    </a:moveTo>
                    <a:cubicBezTo>
                      <a:pt x="21599" y="70"/>
                      <a:pt x="21600" y="141"/>
                      <a:pt x="21600" y="213"/>
                    </a:cubicBezTo>
                    <a:cubicBezTo>
                      <a:pt x="21600" y="9151"/>
                      <a:pt x="16094" y="17166"/>
                      <a:pt x="7751" y="20374"/>
                    </a:cubicBezTo>
                    <a:lnTo>
                      <a:pt x="0" y="213"/>
                    </a:lnTo>
                    <a:close/>
                  </a:path>
                </a:pathLst>
              </a:custGeom>
              <a:noFill/>
              <a:ln w="9525">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 name="Arc 18"/>
              <p:cNvSpPr>
                <a:spLocks/>
              </p:cNvSpPr>
              <p:nvPr/>
            </p:nvSpPr>
            <p:spPr bwMode="auto">
              <a:xfrm rot="-687437" flipH="1" flipV="1">
                <a:off x="1353" y="1800"/>
                <a:ext cx="136" cy="121"/>
              </a:xfrm>
              <a:custGeom>
                <a:avLst/>
                <a:gdLst>
                  <a:gd name="G0" fmla="+- 0 0 0"/>
                  <a:gd name="G1" fmla="+- 0 0 0"/>
                  <a:gd name="G2" fmla="+- 21600 0 0"/>
                  <a:gd name="T0" fmla="*/ 21587 w 21587"/>
                  <a:gd name="T1" fmla="*/ 763 h 19285"/>
                  <a:gd name="T2" fmla="*/ 9728 w 21587"/>
                  <a:gd name="T3" fmla="*/ 19285 h 19285"/>
                  <a:gd name="T4" fmla="*/ 0 w 21587"/>
                  <a:gd name="T5" fmla="*/ 0 h 19285"/>
                </a:gdLst>
                <a:ahLst/>
                <a:cxnLst>
                  <a:cxn ang="0">
                    <a:pos x="T0" y="T1"/>
                  </a:cxn>
                  <a:cxn ang="0">
                    <a:pos x="T2" y="T3"/>
                  </a:cxn>
                  <a:cxn ang="0">
                    <a:pos x="T4" y="T5"/>
                  </a:cxn>
                </a:cxnLst>
                <a:rect l="0" t="0" r="r" b="b"/>
                <a:pathLst>
                  <a:path w="21587" h="19285" fill="none" extrusionOk="0">
                    <a:moveTo>
                      <a:pt x="21586" y="762"/>
                    </a:moveTo>
                    <a:cubicBezTo>
                      <a:pt x="21308" y="8637"/>
                      <a:pt x="16763" y="15736"/>
                      <a:pt x="9728" y="19285"/>
                    </a:cubicBezTo>
                  </a:path>
                  <a:path w="21587" h="19285" stroke="0" extrusionOk="0">
                    <a:moveTo>
                      <a:pt x="21586" y="762"/>
                    </a:moveTo>
                    <a:cubicBezTo>
                      <a:pt x="21308" y="8637"/>
                      <a:pt x="16763" y="15736"/>
                      <a:pt x="9728" y="19285"/>
                    </a:cubicBezTo>
                    <a:lnTo>
                      <a:pt x="0" y="0"/>
                    </a:lnTo>
                    <a:close/>
                  </a:path>
                </a:pathLst>
              </a:custGeom>
              <a:noFill/>
              <a:ln w="9525">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10" name="Text Box 19"/>
            <p:cNvSpPr txBox="1">
              <a:spLocks noChangeArrowheads="1"/>
            </p:cNvSpPr>
            <p:nvPr/>
          </p:nvSpPr>
          <p:spPr bwMode="auto">
            <a:xfrm>
              <a:off x="612" y="754"/>
              <a:ext cx="227"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800" b="1" dirty="0">
                  <a:solidFill>
                    <a:srgbClr val="FF0000"/>
                  </a:solidFill>
                </a:rPr>
                <a:t>A</a:t>
              </a:r>
            </a:p>
          </p:txBody>
        </p:sp>
        <p:sp>
          <p:nvSpPr>
            <p:cNvPr id="11" name="Text Box 20"/>
            <p:cNvSpPr txBox="1">
              <a:spLocks noChangeArrowheads="1"/>
            </p:cNvSpPr>
            <p:nvPr/>
          </p:nvSpPr>
          <p:spPr bwMode="auto">
            <a:xfrm>
              <a:off x="1524" y="1634"/>
              <a:ext cx="227"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800" b="1" dirty="0">
                  <a:solidFill>
                    <a:srgbClr val="FF0000"/>
                  </a:solidFill>
                </a:rPr>
                <a:t>C</a:t>
              </a:r>
            </a:p>
          </p:txBody>
        </p:sp>
        <p:sp>
          <p:nvSpPr>
            <p:cNvPr id="12" name="Text Box 21"/>
            <p:cNvSpPr txBox="1">
              <a:spLocks noChangeArrowheads="1"/>
            </p:cNvSpPr>
            <p:nvPr/>
          </p:nvSpPr>
          <p:spPr bwMode="auto">
            <a:xfrm>
              <a:off x="66" y="1644"/>
              <a:ext cx="227"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800" b="1" dirty="0">
                  <a:solidFill>
                    <a:srgbClr val="FF0000"/>
                  </a:solidFill>
                </a:rPr>
                <a:t>B</a:t>
              </a:r>
            </a:p>
          </p:txBody>
        </p:sp>
        <p:sp>
          <p:nvSpPr>
            <p:cNvPr id="13" name="Text Box 22"/>
            <p:cNvSpPr txBox="1">
              <a:spLocks noChangeArrowheads="1"/>
            </p:cNvSpPr>
            <p:nvPr/>
          </p:nvSpPr>
          <p:spPr bwMode="auto">
            <a:xfrm>
              <a:off x="249" y="1208"/>
              <a:ext cx="31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b="1">
                  <a:solidFill>
                    <a:schemeClr val="accent2"/>
                  </a:solidFill>
                </a:rPr>
                <a:t>4</a:t>
              </a:r>
            </a:p>
          </p:txBody>
        </p:sp>
        <p:sp>
          <p:nvSpPr>
            <p:cNvPr id="14" name="Text Box 23"/>
            <p:cNvSpPr txBox="1">
              <a:spLocks noChangeArrowheads="1"/>
            </p:cNvSpPr>
            <p:nvPr/>
          </p:nvSpPr>
          <p:spPr bwMode="auto">
            <a:xfrm>
              <a:off x="1112" y="1208"/>
              <a:ext cx="31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b="1">
                  <a:solidFill>
                    <a:schemeClr val="accent2"/>
                  </a:solidFill>
                </a:rPr>
                <a:t>5</a:t>
              </a:r>
            </a:p>
          </p:txBody>
        </p:sp>
        <p:sp>
          <p:nvSpPr>
            <p:cNvPr id="15" name="Text Box 24"/>
            <p:cNvSpPr txBox="1">
              <a:spLocks noChangeArrowheads="1"/>
            </p:cNvSpPr>
            <p:nvPr/>
          </p:nvSpPr>
          <p:spPr bwMode="auto">
            <a:xfrm>
              <a:off x="703" y="1748"/>
              <a:ext cx="31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b="1">
                  <a:solidFill>
                    <a:schemeClr val="accent2"/>
                  </a:solidFill>
                </a:rPr>
                <a:t>6</a:t>
              </a:r>
            </a:p>
          </p:txBody>
        </p:sp>
      </p:grpSp>
      <p:grpSp>
        <p:nvGrpSpPr>
          <p:cNvPr id="25" name="Group 25"/>
          <p:cNvGrpSpPr>
            <a:grpSpLocks/>
          </p:cNvGrpSpPr>
          <p:nvPr/>
        </p:nvGrpSpPr>
        <p:grpSpPr bwMode="auto">
          <a:xfrm rot="16200000">
            <a:off x="5821886" y="2108264"/>
            <a:ext cx="1756692" cy="3198118"/>
            <a:chOff x="1995" y="1174"/>
            <a:chExt cx="652" cy="1018"/>
          </a:xfrm>
        </p:grpSpPr>
        <p:grpSp>
          <p:nvGrpSpPr>
            <p:cNvPr id="26" name="Group 26"/>
            <p:cNvGrpSpPr>
              <a:grpSpLocks/>
            </p:cNvGrpSpPr>
            <p:nvPr/>
          </p:nvGrpSpPr>
          <p:grpSpPr bwMode="auto">
            <a:xfrm rot="5400000">
              <a:off x="1961" y="1480"/>
              <a:ext cx="647" cy="386"/>
              <a:chOff x="249" y="1162"/>
              <a:chExt cx="1316" cy="785"/>
            </a:xfrm>
          </p:grpSpPr>
          <p:grpSp>
            <p:nvGrpSpPr>
              <p:cNvPr id="33" name="Group 27"/>
              <p:cNvGrpSpPr>
                <a:grpSpLocks/>
              </p:cNvGrpSpPr>
              <p:nvPr/>
            </p:nvGrpSpPr>
            <p:grpSpPr bwMode="auto">
              <a:xfrm>
                <a:off x="249" y="1162"/>
                <a:ext cx="1316" cy="771"/>
                <a:chOff x="249" y="1162"/>
                <a:chExt cx="1316" cy="771"/>
              </a:xfrm>
            </p:grpSpPr>
            <p:sp>
              <p:nvSpPr>
                <p:cNvPr id="39" name="Line 28"/>
                <p:cNvSpPr>
                  <a:spLocks noChangeShapeType="1"/>
                </p:cNvSpPr>
                <p:nvPr/>
              </p:nvSpPr>
              <p:spPr bwMode="auto">
                <a:xfrm flipH="1">
                  <a:off x="249" y="1162"/>
                  <a:ext cx="499" cy="77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0" name="Line 29"/>
                <p:cNvSpPr>
                  <a:spLocks noChangeShapeType="1"/>
                </p:cNvSpPr>
                <p:nvPr/>
              </p:nvSpPr>
              <p:spPr bwMode="auto">
                <a:xfrm>
                  <a:off x="249" y="1933"/>
                  <a:ext cx="13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1" name="Line 30"/>
                <p:cNvSpPr>
                  <a:spLocks noChangeShapeType="1"/>
                </p:cNvSpPr>
                <p:nvPr/>
              </p:nvSpPr>
              <p:spPr bwMode="auto">
                <a:xfrm>
                  <a:off x="748" y="1162"/>
                  <a:ext cx="817" cy="77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34" name="Arc 31"/>
              <p:cNvSpPr>
                <a:spLocks/>
              </p:cNvSpPr>
              <p:nvPr/>
            </p:nvSpPr>
            <p:spPr bwMode="auto">
              <a:xfrm rot="-3172411" flipH="1" flipV="1">
                <a:off x="661" y="1175"/>
                <a:ext cx="177" cy="178"/>
              </a:xfrm>
              <a:custGeom>
                <a:avLst/>
                <a:gdLst>
                  <a:gd name="G0" fmla="+- 0 0 0"/>
                  <a:gd name="G1" fmla="+- 21222 0 0"/>
                  <a:gd name="G2" fmla="+- 21600 0 0"/>
                  <a:gd name="T0" fmla="*/ 4025 w 21107"/>
                  <a:gd name="T1" fmla="*/ 0 h 21222"/>
                  <a:gd name="T2" fmla="*/ 21107 w 21107"/>
                  <a:gd name="T3" fmla="*/ 16635 h 21222"/>
                  <a:gd name="T4" fmla="*/ 0 w 21107"/>
                  <a:gd name="T5" fmla="*/ 21222 h 21222"/>
                </a:gdLst>
                <a:ahLst/>
                <a:cxnLst>
                  <a:cxn ang="0">
                    <a:pos x="T0" y="T1"/>
                  </a:cxn>
                  <a:cxn ang="0">
                    <a:pos x="T2" y="T3"/>
                  </a:cxn>
                  <a:cxn ang="0">
                    <a:pos x="T4" y="T5"/>
                  </a:cxn>
                </a:cxnLst>
                <a:rect l="0" t="0" r="r" b="b"/>
                <a:pathLst>
                  <a:path w="21107" h="21222" fill="none" extrusionOk="0">
                    <a:moveTo>
                      <a:pt x="4024" y="0"/>
                    </a:moveTo>
                    <a:cubicBezTo>
                      <a:pt x="12540" y="1615"/>
                      <a:pt x="19266" y="8164"/>
                      <a:pt x="21107" y="16634"/>
                    </a:cubicBezTo>
                  </a:path>
                  <a:path w="21107" h="21222" stroke="0" extrusionOk="0">
                    <a:moveTo>
                      <a:pt x="4024" y="0"/>
                    </a:moveTo>
                    <a:cubicBezTo>
                      <a:pt x="12540" y="1615"/>
                      <a:pt x="19266" y="8164"/>
                      <a:pt x="21107" y="16634"/>
                    </a:cubicBezTo>
                    <a:lnTo>
                      <a:pt x="0" y="21222"/>
                    </a:lnTo>
                    <a:close/>
                  </a:path>
                </a:pathLst>
              </a:custGeom>
              <a:noFill/>
              <a:ln w="9525">
                <a:solidFill>
                  <a:srgbClr val="66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5" name="Arc 32"/>
              <p:cNvSpPr>
                <a:spLocks/>
              </p:cNvSpPr>
              <p:nvPr/>
            </p:nvSpPr>
            <p:spPr bwMode="auto">
              <a:xfrm rot="1092111" flipV="1">
                <a:off x="283" y="1772"/>
                <a:ext cx="176" cy="175"/>
              </a:xfrm>
              <a:custGeom>
                <a:avLst/>
                <a:gdLst>
                  <a:gd name="G0" fmla="+- 0 0 0"/>
                  <a:gd name="G1" fmla="+- 0 0 0"/>
                  <a:gd name="G2" fmla="+- 21600 0 0"/>
                  <a:gd name="T0" fmla="*/ 20911 w 20911"/>
                  <a:gd name="T1" fmla="*/ 5412 h 20801"/>
                  <a:gd name="T2" fmla="*/ 5819 w 20911"/>
                  <a:gd name="T3" fmla="*/ 20801 h 20801"/>
                  <a:gd name="T4" fmla="*/ 0 w 20911"/>
                  <a:gd name="T5" fmla="*/ 0 h 20801"/>
                </a:gdLst>
                <a:ahLst/>
                <a:cxnLst>
                  <a:cxn ang="0">
                    <a:pos x="T0" y="T1"/>
                  </a:cxn>
                  <a:cxn ang="0">
                    <a:pos x="T2" y="T3"/>
                  </a:cxn>
                  <a:cxn ang="0">
                    <a:pos x="T4" y="T5"/>
                  </a:cxn>
                </a:cxnLst>
                <a:rect l="0" t="0" r="r" b="b"/>
                <a:pathLst>
                  <a:path w="20911" h="20801" fill="none" extrusionOk="0">
                    <a:moveTo>
                      <a:pt x="20911" y="5412"/>
                    </a:moveTo>
                    <a:cubicBezTo>
                      <a:pt x="18982" y="12864"/>
                      <a:pt x="13232" y="18727"/>
                      <a:pt x="5819" y="20801"/>
                    </a:cubicBezTo>
                  </a:path>
                  <a:path w="20911" h="20801" stroke="0" extrusionOk="0">
                    <a:moveTo>
                      <a:pt x="20911" y="5412"/>
                    </a:moveTo>
                    <a:cubicBezTo>
                      <a:pt x="18982" y="12864"/>
                      <a:pt x="13232" y="18727"/>
                      <a:pt x="5819" y="20801"/>
                    </a:cubicBezTo>
                    <a:lnTo>
                      <a:pt x="0" y="0"/>
                    </a:lnTo>
                    <a:close/>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6" name="Line 33"/>
              <p:cNvSpPr>
                <a:spLocks noChangeShapeType="1"/>
              </p:cNvSpPr>
              <p:nvPr/>
            </p:nvSpPr>
            <p:spPr bwMode="auto">
              <a:xfrm flipV="1">
                <a:off x="379" y="1815"/>
                <a:ext cx="91" cy="45"/>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7" name="Arc 34"/>
              <p:cNvSpPr>
                <a:spLocks/>
              </p:cNvSpPr>
              <p:nvPr/>
            </p:nvSpPr>
            <p:spPr bwMode="auto">
              <a:xfrm rot="-687437" flipH="1" flipV="1">
                <a:off x="1324" y="1786"/>
                <a:ext cx="136" cy="128"/>
              </a:xfrm>
              <a:custGeom>
                <a:avLst/>
                <a:gdLst>
                  <a:gd name="G0" fmla="+- 0 0 0"/>
                  <a:gd name="G1" fmla="+- 213 0 0"/>
                  <a:gd name="G2" fmla="+- 21600 0 0"/>
                  <a:gd name="T0" fmla="*/ 21599 w 21600"/>
                  <a:gd name="T1" fmla="*/ 0 h 20374"/>
                  <a:gd name="T2" fmla="*/ 7751 w 21600"/>
                  <a:gd name="T3" fmla="*/ 20374 h 20374"/>
                  <a:gd name="T4" fmla="*/ 0 w 21600"/>
                  <a:gd name="T5" fmla="*/ 213 h 20374"/>
                </a:gdLst>
                <a:ahLst/>
                <a:cxnLst>
                  <a:cxn ang="0">
                    <a:pos x="T0" y="T1"/>
                  </a:cxn>
                  <a:cxn ang="0">
                    <a:pos x="T2" y="T3"/>
                  </a:cxn>
                  <a:cxn ang="0">
                    <a:pos x="T4" y="T5"/>
                  </a:cxn>
                </a:cxnLst>
                <a:rect l="0" t="0" r="r" b="b"/>
                <a:pathLst>
                  <a:path w="21600" h="20374" fill="none" extrusionOk="0">
                    <a:moveTo>
                      <a:pt x="21598" y="0"/>
                    </a:moveTo>
                    <a:cubicBezTo>
                      <a:pt x="21599" y="70"/>
                      <a:pt x="21600" y="141"/>
                      <a:pt x="21600" y="213"/>
                    </a:cubicBezTo>
                    <a:cubicBezTo>
                      <a:pt x="21600" y="9151"/>
                      <a:pt x="16094" y="17166"/>
                      <a:pt x="7751" y="20374"/>
                    </a:cubicBezTo>
                  </a:path>
                  <a:path w="21600" h="20374" stroke="0" extrusionOk="0">
                    <a:moveTo>
                      <a:pt x="21598" y="0"/>
                    </a:moveTo>
                    <a:cubicBezTo>
                      <a:pt x="21599" y="70"/>
                      <a:pt x="21600" y="141"/>
                      <a:pt x="21600" y="213"/>
                    </a:cubicBezTo>
                    <a:cubicBezTo>
                      <a:pt x="21600" y="9151"/>
                      <a:pt x="16094" y="17166"/>
                      <a:pt x="7751" y="20374"/>
                    </a:cubicBezTo>
                    <a:lnTo>
                      <a:pt x="0" y="213"/>
                    </a:lnTo>
                    <a:close/>
                  </a:path>
                </a:pathLst>
              </a:custGeom>
              <a:noFill/>
              <a:ln w="9525">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8" name="Arc 35"/>
              <p:cNvSpPr>
                <a:spLocks/>
              </p:cNvSpPr>
              <p:nvPr/>
            </p:nvSpPr>
            <p:spPr bwMode="auto">
              <a:xfrm rot="-687437" flipH="1" flipV="1">
                <a:off x="1353" y="1800"/>
                <a:ext cx="136" cy="121"/>
              </a:xfrm>
              <a:custGeom>
                <a:avLst/>
                <a:gdLst>
                  <a:gd name="G0" fmla="+- 0 0 0"/>
                  <a:gd name="G1" fmla="+- 0 0 0"/>
                  <a:gd name="G2" fmla="+- 21600 0 0"/>
                  <a:gd name="T0" fmla="*/ 21587 w 21587"/>
                  <a:gd name="T1" fmla="*/ 763 h 19285"/>
                  <a:gd name="T2" fmla="*/ 9728 w 21587"/>
                  <a:gd name="T3" fmla="*/ 19285 h 19285"/>
                  <a:gd name="T4" fmla="*/ 0 w 21587"/>
                  <a:gd name="T5" fmla="*/ 0 h 19285"/>
                </a:gdLst>
                <a:ahLst/>
                <a:cxnLst>
                  <a:cxn ang="0">
                    <a:pos x="T0" y="T1"/>
                  </a:cxn>
                  <a:cxn ang="0">
                    <a:pos x="T2" y="T3"/>
                  </a:cxn>
                  <a:cxn ang="0">
                    <a:pos x="T4" y="T5"/>
                  </a:cxn>
                </a:cxnLst>
                <a:rect l="0" t="0" r="r" b="b"/>
                <a:pathLst>
                  <a:path w="21587" h="19285" fill="none" extrusionOk="0">
                    <a:moveTo>
                      <a:pt x="21586" y="762"/>
                    </a:moveTo>
                    <a:cubicBezTo>
                      <a:pt x="21308" y="8637"/>
                      <a:pt x="16763" y="15736"/>
                      <a:pt x="9728" y="19285"/>
                    </a:cubicBezTo>
                  </a:path>
                  <a:path w="21587" h="19285" stroke="0" extrusionOk="0">
                    <a:moveTo>
                      <a:pt x="21586" y="762"/>
                    </a:moveTo>
                    <a:cubicBezTo>
                      <a:pt x="21308" y="8637"/>
                      <a:pt x="16763" y="15736"/>
                      <a:pt x="9728" y="19285"/>
                    </a:cubicBezTo>
                    <a:lnTo>
                      <a:pt x="0" y="0"/>
                    </a:lnTo>
                    <a:close/>
                  </a:path>
                </a:pathLst>
              </a:custGeom>
              <a:noFill/>
              <a:ln w="9525">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27" name="Text Box 36"/>
            <p:cNvSpPr txBox="1">
              <a:spLocks noChangeArrowheads="1"/>
            </p:cNvSpPr>
            <p:nvPr/>
          </p:nvSpPr>
          <p:spPr bwMode="auto">
            <a:xfrm rot="5400000">
              <a:off x="2460" y="1552"/>
              <a:ext cx="241" cy="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altLang="en-US" sz="2800" b="1" dirty="0">
                  <a:solidFill>
                    <a:srgbClr val="FF0000"/>
                  </a:solidFill>
                </a:rPr>
                <a:t>A’</a:t>
              </a:r>
            </a:p>
          </p:txBody>
        </p:sp>
        <p:sp>
          <p:nvSpPr>
            <p:cNvPr id="28" name="Text Box 37"/>
            <p:cNvSpPr txBox="1">
              <a:spLocks noChangeArrowheads="1"/>
            </p:cNvSpPr>
            <p:nvPr/>
          </p:nvSpPr>
          <p:spPr bwMode="auto">
            <a:xfrm rot="5400000">
              <a:off x="1988" y="1218"/>
              <a:ext cx="219" cy="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altLang="en-US" sz="2800" b="1" dirty="0">
                  <a:solidFill>
                    <a:srgbClr val="FF0000"/>
                  </a:solidFill>
                </a:rPr>
                <a:t>B’</a:t>
              </a:r>
            </a:p>
          </p:txBody>
        </p:sp>
        <p:sp>
          <p:nvSpPr>
            <p:cNvPr id="29" name="Text Box 38"/>
            <p:cNvSpPr txBox="1">
              <a:spLocks noChangeArrowheads="1"/>
            </p:cNvSpPr>
            <p:nvPr/>
          </p:nvSpPr>
          <p:spPr bwMode="auto">
            <a:xfrm rot="5400000">
              <a:off x="1987" y="2015"/>
              <a:ext cx="223" cy="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altLang="en-US" sz="2800" b="1" dirty="0">
                  <a:solidFill>
                    <a:srgbClr val="FF0000"/>
                  </a:solidFill>
                </a:rPr>
                <a:t>C’</a:t>
              </a:r>
            </a:p>
          </p:txBody>
        </p:sp>
        <p:sp>
          <p:nvSpPr>
            <p:cNvPr id="30" name="Text Box 39"/>
            <p:cNvSpPr txBox="1">
              <a:spLocks noChangeArrowheads="1"/>
            </p:cNvSpPr>
            <p:nvPr/>
          </p:nvSpPr>
          <p:spPr bwMode="auto">
            <a:xfrm rot="5589916">
              <a:off x="2071" y="1313"/>
              <a:ext cx="401" cy="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b="1">
                  <a:solidFill>
                    <a:schemeClr val="accent2"/>
                  </a:solidFill>
                </a:rPr>
                <a:t>2</a:t>
              </a:r>
            </a:p>
          </p:txBody>
        </p:sp>
        <p:sp>
          <p:nvSpPr>
            <p:cNvPr id="31" name="Text Box 40"/>
            <p:cNvSpPr txBox="1">
              <a:spLocks noChangeArrowheads="1"/>
            </p:cNvSpPr>
            <p:nvPr/>
          </p:nvSpPr>
          <p:spPr bwMode="auto">
            <a:xfrm rot="8895978">
              <a:off x="2169" y="1676"/>
              <a:ext cx="317"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b="1" dirty="0">
                  <a:solidFill>
                    <a:schemeClr val="accent2"/>
                  </a:solidFill>
                </a:rPr>
                <a:t>2,5</a:t>
              </a:r>
            </a:p>
          </p:txBody>
        </p:sp>
        <p:sp>
          <p:nvSpPr>
            <p:cNvPr id="32" name="Text Box 41"/>
            <p:cNvSpPr txBox="1">
              <a:spLocks noChangeArrowheads="1"/>
            </p:cNvSpPr>
            <p:nvPr/>
          </p:nvSpPr>
          <p:spPr bwMode="auto">
            <a:xfrm rot="5400000">
              <a:off x="1845" y="1587"/>
              <a:ext cx="401" cy="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altLang="en-US" sz="2000" b="1" dirty="0">
                  <a:solidFill>
                    <a:schemeClr val="accent2"/>
                  </a:solidFill>
                </a:rPr>
                <a:t>3</a:t>
              </a:r>
            </a:p>
          </p:txBody>
        </p:sp>
      </p:grpSp>
      <p:sp>
        <p:nvSpPr>
          <p:cNvPr id="46" name="Text Box 43"/>
          <p:cNvSpPr txBox="1">
            <a:spLocks noChangeArrowheads="1"/>
          </p:cNvSpPr>
          <p:nvPr/>
        </p:nvSpPr>
        <p:spPr bwMode="auto">
          <a:xfrm>
            <a:off x="995336" y="5277983"/>
            <a:ext cx="801011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buFont typeface="Wingdings" panose="05000000000000000000" pitchFamily="2" charset="2"/>
              <a:buChar char="Ø"/>
            </a:pPr>
            <a:r>
              <a:rPr lang="en-US" altLang="en-US" sz="2800" b="1" dirty="0">
                <a:latin typeface="Times New Roman" panose="02020603050405020304" pitchFamily="18" charset="0"/>
              </a:rPr>
              <a:t> </a:t>
            </a:r>
            <a:r>
              <a:rPr lang="en-US" altLang="en-US" sz="3200" b="1" dirty="0" err="1">
                <a:latin typeface="Times New Roman" panose="02020603050405020304" pitchFamily="18" charset="0"/>
              </a:rPr>
              <a:t>Hãy</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cho</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biết</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các</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cặp</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góc</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bằng</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nhau</a:t>
            </a:r>
            <a:r>
              <a:rPr lang="en-US" altLang="en-US" sz="3200" b="1" dirty="0">
                <a:latin typeface="Times New Roman" panose="02020603050405020304" pitchFamily="18" charset="0"/>
              </a:rPr>
              <a:t>?</a:t>
            </a:r>
          </a:p>
        </p:txBody>
      </p:sp>
      <p:sp>
        <p:nvSpPr>
          <p:cNvPr id="4" name="Hộp Văn bản 3"/>
          <p:cNvSpPr txBox="1"/>
          <p:nvPr/>
        </p:nvSpPr>
        <p:spPr>
          <a:xfrm>
            <a:off x="3935133" y="4765183"/>
            <a:ext cx="1717385" cy="584775"/>
          </a:xfrm>
          <a:prstGeom prst="rect">
            <a:avLst/>
          </a:prstGeom>
          <a:noFill/>
        </p:spPr>
        <p:txBody>
          <a:bodyPr wrap="square" rtlCol="0">
            <a:spAutoFit/>
          </a:bodyPr>
          <a:lstStyle/>
          <a:p>
            <a:r>
              <a:rPr lang="en-US" sz="3200" b="1" dirty="0" err="1" smtClean="0">
                <a:solidFill>
                  <a:srgbClr val="0000FF"/>
                </a:solidFill>
                <a:latin typeface="Times New Roman" panose="02020603050405020304" pitchFamily="18" charset="0"/>
                <a:cs typeface="Times New Roman" panose="02020603050405020304" pitchFamily="18" charset="0"/>
              </a:rPr>
              <a:t>Hình</a:t>
            </a:r>
            <a:r>
              <a:rPr lang="en-US" sz="3200" b="1" dirty="0" smtClean="0">
                <a:solidFill>
                  <a:srgbClr val="0000FF"/>
                </a:solidFill>
                <a:latin typeface="Times New Roman" panose="02020603050405020304" pitchFamily="18" charset="0"/>
                <a:cs typeface="Times New Roman" panose="02020603050405020304" pitchFamily="18" charset="0"/>
              </a:rPr>
              <a:t> 29</a:t>
            </a:r>
            <a:endParaRPr lang="vi-VN" sz="3200" b="1" dirty="0">
              <a:solidFill>
                <a:srgbClr val="0000FF"/>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Hộp Văn bản 4"/>
              <p:cNvSpPr txBox="1"/>
              <p:nvPr/>
            </p:nvSpPr>
            <p:spPr>
              <a:xfrm>
                <a:off x="1122218" y="5801202"/>
                <a:ext cx="10820399" cy="955646"/>
              </a:xfrm>
              <a:prstGeom prst="rect">
                <a:avLst/>
              </a:prstGeom>
              <a:noFill/>
            </p:spPr>
            <p:txBody>
              <a:bodyPr wrap="square" rtlCol="0">
                <a:spAutoFit/>
              </a:bodyPr>
              <a:lstStyle/>
              <a:p>
                <a:pPr marL="285750" indent="-285750">
                  <a:buFont typeface="Wingdings" panose="05000000000000000000" pitchFamily="2" charset="2"/>
                  <a:buChar char="Ø"/>
                </a:pPr>
                <a:r>
                  <a:rPr lang="en-US" sz="3200" b="1" dirty="0" smtClean="0">
                    <a:latin typeface="Times New Roman" panose="02020603050405020304" pitchFamily="18" charset="0"/>
                    <a:cs typeface="Times New Roman" panose="02020603050405020304" pitchFamily="18" charset="0"/>
                  </a:rPr>
                  <a:t>Tính </a:t>
                </a:r>
                <a:r>
                  <a:rPr lang="en-US" sz="3200" b="1" dirty="0" err="1" smtClean="0">
                    <a:latin typeface="Times New Roman" panose="02020603050405020304" pitchFamily="18" charset="0"/>
                    <a:cs typeface="Times New Roman" panose="02020603050405020304" pitchFamily="18" charset="0"/>
                  </a:rPr>
                  <a:t>các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tỉ</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số</a:t>
                </a:r>
                <a:r>
                  <a:rPr lang="en-US" sz="3200" b="1"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US" sz="3600" b="1" i="1" smtClean="0">
                            <a:latin typeface="Cambria Math"/>
                          </a:rPr>
                        </m:ctrlPr>
                      </m:fPr>
                      <m:num>
                        <m:sSup>
                          <m:sSupPr>
                            <m:ctrlPr>
                              <a:rPr lang="en-US" sz="3600" b="1" i="1" smtClean="0">
                                <a:latin typeface="Cambria Math"/>
                              </a:rPr>
                            </m:ctrlPr>
                          </m:sSupPr>
                          <m:e>
                            <m:r>
                              <a:rPr lang="en-US" sz="3600" b="1" i="1" smtClean="0">
                                <a:latin typeface="Cambria Math" panose="02040503050406030204" pitchFamily="18" charset="0"/>
                              </a:rPr>
                              <m:t>𝑨</m:t>
                            </m:r>
                          </m:e>
                          <m:sup>
                            <m:r>
                              <a:rPr lang="en-US" sz="3600" b="1" i="1" smtClean="0">
                                <a:latin typeface="Cambria Math" panose="02040503050406030204" pitchFamily="18" charset="0"/>
                              </a:rPr>
                              <m:t>′</m:t>
                            </m:r>
                          </m:sup>
                        </m:sSup>
                        <m:sSup>
                          <m:sSupPr>
                            <m:ctrlPr>
                              <a:rPr lang="en-US" sz="3600" b="1" i="1" smtClean="0">
                                <a:latin typeface="Cambria Math"/>
                              </a:rPr>
                            </m:ctrlPr>
                          </m:sSupPr>
                          <m:e>
                            <m:r>
                              <a:rPr lang="en-US" sz="3600" b="1" i="1" smtClean="0">
                                <a:latin typeface="Cambria Math" panose="02040503050406030204" pitchFamily="18" charset="0"/>
                              </a:rPr>
                              <m:t>𝑩</m:t>
                            </m:r>
                          </m:e>
                          <m:sup>
                            <m:r>
                              <a:rPr lang="en-US" sz="3600" b="1" i="1" smtClean="0">
                                <a:latin typeface="Cambria Math" panose="02040503050406030204" pitchFamily="18" charset="0"/>
                              </a:rPr>
                              <m:t>′</m:t>
                            </m:r>
                          </m:sup>
                        </m:sSup>
                      </m:num>
                      <m:den>
                        <m:r>
                          <a:rPr lang="en-US" sz="3600" b="1" i="1" smtClean="0">
                            <a:latin typeface="Cambria Math" panose="02040503050406030204" pitchFamily="18" charset="0"/>
                          </a:rPr>
                          <m:t>𝑨𝑩</m:t>
                        </m:r>
                      </m:den>
                    </m:f>
                    <m:r>
                      <a:rPr lang="en-US" sz="3600" b="1" i="1" smtClean="0">
                        <a:latin typeface="Cambria Math" panose="02040503050406030204" pitchFamily="18" charset="0"/>
                      </a:rPr>
                      <m:t>;</m:t>
                    </m:r>
                    <m:f>
                      <m:fPr>
                        <m:ctrlPr>
                          <a:rPr lang="en-US" sz="3600" b="1" i="1" smtClean="0">
                            <a:latin typeface="Cambria Math"/>
                          </a:rPr>
                        </m:ctrlPr>
                      </m:fPr>
                      <m:num>
                        <m:sSup>
                          <m:sSupPr>
                            <m:ctrlPr>
                              <a:rPr lang="en-US" sz="3600" b="1" i="1" smtClean="0">
                                <a:latin typeface="Cambria Math"/>
                              </a:rPr>
                            </m:ctrlPr>
                          </m:sSupPr>
                          <m:e>
                            <m:r>
                              <a:rPr lang="en-US" sz="3600" b="1" i="1" smtClean="0">
                                <a:latin typeface="Cambria Math" panose="02040503050406030204" pitchFamily="18" charset="0"/>
                              </a:rPr>
                              <m:t>𝑩</m:t>
                            </m:r>
                          </m:e>
                          <m:sup>
                            <m:r>
                              <a:rPr lang="en-US" sz="3600" b="1" i="1" smtClean="0">
                                <a:latin typeface="Cambria Math" panose="02040503050406030204" pitchFamily="18" charset="0"/>
                              </a:rPr>
                              <m:t>′</m:t>
                            </m:r>
                          </m:sup>
                        </m:sSup>
                        <m:sSup>
                          <m:sSupPr>
                            <m:ctrlPr>
                              <a:rPr lang="en-US" sz="3600" b="1" i="1" smtClean="0">
                                <a:latin typeface="Cambria Math"/>
                              </a:rPr>
                            </m:ctrlPr>
                          </m:sSupPr>
                          <m:e>
                            <m:r>
                              <a:rPr lang="en-US" sz="3600" b="1" i="1" smtClean="0">
                                <a:latin typeface="Cambria Math" panose="02040503050406030204" pitchFamily="18" charset="0"/>
                              </a:rPr>
                              <m:t>𝑪</m:t>
                            </m:r>
                          </m:e>
                          <m:sup>
                            <m:r>
                              <a:rPr lang="en-US" sz="3600" b="1" i="1" smtClean="0">
                                <a:latin typeface="Cambria Math" panose="02040503050406030204" pitchFamily="18" charset="0"/>
                              </a:rPr>
                              <m:t>′</m:t>
                            </m:r>
                          </m:sup>
                        </m:sSup>
                      </m:num>
                      <m:den>
                        <m:r>
                          <a:rPr lang="en-US" sz="3600" b="1" i="1" smtClean="0">
                            <a:latin typeface="Cambria Math" panose="02040503050406030204" pitchFamily="18" charset="0"/>
                          </a:rPr>
                          <m:t>𝑩𝑪</m:t>
                        </m:r>
                      </m:den>
                    </m:f>
                    <m:r>
                      <a:rPr lang="en-US" sz="3600" b="1" i="1" smtClean="0">
                        <a:latin typeface="Cambria Math" panose="02040503050406030204" pitchFamily="18" charset="0"/>
                      </a:rPr>
                      <m:t>;</m:t>
                    </m:r>
                    <m:f>
                      <m:fPr>
                        <m:ctrlPr>
                          <a:rPr lang="en-US" sz="3600" b="1" i="1" smtClean="0">
                            <a:latin typeface="Cambria Math"/>
                          </a:rPr>
                        </m:ctrlPr>
                      </m:fPr>
                      <m:num>
                        <m:sSup>
                          <m:sSupPr>
                            <m:ctrlPr>
                              <a:rPr lang="en-US" sz="3600" b="1" i="1" smtClean="0">
                                <a:latin typeface="Cambria Math"/>
                              </a:rPr>
                            </m:ctrlPr>
                          </m:sSupPr>
                          <m:e>
                            <m:r>
                              <a:rPr lang="en-US" sz="3600" b="1" i="1" smtClean="0">
                                <a:latin typeface="Cambria Math" panose="02040503050406030204" pitchFamily="18" charset="0"/>
                              </a:rPr>
                              <m:t>𝑪</m:t>
                            </m:r>
                          </m:e>
                          <m:sup>
                            <m:r>
                              <a:rPr lang="en-US" sz="3600" b="1" i="1" smtClean="0">
                                <a:latin typeface="Cambria Math" panose="02040503050406030204" pitchFamily="18" charset="0"/>
                              </a:rPr>
                              <m:t>′</m:t>
                            </m:r>
                          </m:sup>
                        </m:sSup>
                        <m:sSup>
                          <m:sSupPr>
                            <m:ctrlPr>
                              <a:rPr lang="en-US" sz="3600" b="1" i="1" smtClean="0">
                                <a:latin typeface="Cambria Math"/>
                              </a:rPr>
                            </m:ctrlPr>
                          </m:sSupPr>
                          <m:e>
                            <m:r>
                              <a:rPr lang="en-US" sz="3600" b="1" i="1" smtClean="0">
                                <a:latin typeface="Cambria Math" panose="02040503050406030204" pitchFamily="18" charset="0"/>
                              </a:rPr>
                              <m:t>𝑨</m:t>
                            </m:r>
                          </m:e>
                          <m:sup>
                            <m:r>
                              <a:rPr lang="en-US" sz="3600" b="1" i="1" smtClean="0">
                                <a:latin typeface="Cambria Math" panose="02040503050406030204" pitchFamily="18" charset="0"/>
                              </a:rPr>
                              <m:t>′</m:t>
                            </m:r>
                          </m:sup>
                        </m:sSup>
                      </m:num>
                      <m:den>
                        <m:r>
                          <a:rPr lang="en-US" sz="3600" b="1" i="1" smtClean="0">
                            <a:latin typeface="Cambria Math" panose="02040503050406030204" pitchFamily="18" charset="0"/>
                          </a:rPr>
                          <m:t>𝑪𝑨</m:t>
                        </m:r>
                      </m:den>
                    </m:f>
                  </m:oMath>
                </a14:m>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rồi</a:t>
                </a:r>
                <a:r>
                  <a:rPr lang="en-US" sz="3200" b="1" dirty="0" smtClean="0">
                    <a:latin typeface="Times New Roman" panose="02020603050405020304" pitchFamily="18" charset="0"/>
                    <a:cs typeface="Times New Roman" panose="02020603050405020304" pitchFamily="18" charset="0"/>
                  </a:rPr>
                  <a:t> so </a:t>
                </a:r>
                <a:r>
                  <a:rPr lang="en-US" sz="3200" b="1" dirty="0" err="1" smtClean="0">
                    <a:latin typeface="Times New Roman" panose="02020603050405020304" pitchFamily="18" charset="0"/>
                    <a:cs typeface="Times New Roman" panose="02020603050405020304" pitchFamily="18" charset="0"/>
                  </a:rPr>
                  <a:t>sánh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các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tỉ</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số</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đó</a:t>
                </a:r>
                <a:r>
                  <a:rPr lang="en-US" sz="3200" b="1" dirty="0" smtClean="0">
                    <a:latin typeface="Times New Roman" panose="02020603050405020304" pitchFamily="18" charset="0"/>
                    <a:cs typeface="Times New Roman" panose="02020603050405020304" pitchFamily="18" charset="0"/>
                  </a:rPr>
                  <a:t>?</a:t>
                </a:r>
                <a:endParaRPr lang="vi-VN" sz="3200" b="1" dirty="0">
                  <a:latin typeface="Times New Roman" panose="02020603050405020304" pitchFamily="18" charset="0"/>
                  <a:cs typeface="Times New Roman" panose="02020603050405020304" pitchFamily="18" charset="0"/>
                </a:endParaRPr>
              </a:p>
            </p:txBody>
          </p:sp>
        </mc:Choice>
        <mc:Fallback xmlns="">
          <p:sp>
            <p:nvSpPr>
              <p:cNvPr id="5" name="Hộp Văn bản 4"/>
              <p:cNvSpPr txBox="1">
                <a:spLocks noRot="1" noChangeAspect="1" noMove="1" noResize="1" noEditPoints="1" noAdjustHandles="1" noChangeArrowheads="1" noChangeShapeType="1" noTextEdit="1"/>
              </p:cNvSpPr>
              <p:nvPr/>
            </p:nvSpPr>
            <p:spPr>
              <a:xfrm>
                <a:off x="1122218" y="5801202"/>
                <a:ext cx="10820399" cy="955646"/>
              </a:xfrm>
              <a:prstGeom prst="rect">
                <a:avLst/>
              </a:prstGeom>
              <a:blipFill rotWithShape="0">
                <a:blip r:embed="rId2"/>
                <a:stretch>
                  <a:fillRect l="-1239" b="-5769"/>
                </a:stretch>
              </a:blipFill>
            </p:spPr>
            <p:txBody>
              <a:bodyPr/>
              <a:lstStyle/>
              <a:p>
                <a:r>
                  <a:rPr lang="vi-VN">
                    <a:noFill/>
                  </a:rPr>
                  <a:t> </a:t>
                </a:r>
              </a:p>
            </p:txBody>
          </p:sp>
        </mc:Fallback>
      </mc:AlternateContent>
    </p:spTree>
    <p:extLst>
      <p:ext uri="{BB962C8B-B14F-4D97-AF65-F5344CB8AC3E}">
        <p14:creationId xmlns:p14="http://schemas.microsoft.com/office/powerpoint/2010/main" val="253243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barn(inVertical)">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6">
                                            <p:txEl>
                                              <p:pRg st="0" end="0"/>
                                            </p:txEl>
                                          </p:spTgt>
                                        </p:tgtEl>
                                        <p:attrNameLst>
                                          <p:attrName>style.visibility</p:attrName>
                                        </p:attrNameLst>
                                      </p:cBhvr>
                                      <p:to>
                                        <p:strVal val="visible"/>
                                      </p:to>
                                    </p:set>
                                    <p:animEffect transition="in" filter="barn(inVertical)">
                                      <p:cBhvr>
                                        <p:cTn id="37" dur="500"/>
                                        <p:tgtEl>
                                          <p:spTgt spid="4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barn(inVertical)">
                                      <p:cBhvr>
                                        <p:cTn id="4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13952" y="76349"/>
            <a:ext cx="12192000" cy="807421"/>
          </a:xfrm>
          <a:solidFill>
            <a:schemeClr val="accent1">
              <a:lumMod val="20000"/>
              <a:lumOff val="80000"/>
            </a:schemeClr>
          </a:solidFill>
        </p:spPr>
        <p:txBody>
          <a:bodyPr>
            <a:noAutofit/>
          </a:bodyPr>
          <a:lstStyle/>
          <a:p>
            <a:pPr algn="ctr"/>
            <a:r>
              <a:rPr lang="en-US" sz="5400" b="1" u="sng" dirty="0" smtClean="0">
                <a:solidFill>
                  <a:srgbClr val="FF0000"/>
                </a:solidFill>
                <a:latin typeface="Times New Roman" panose="02020603050405020304" pitchFamily="18" charset="0"/>
                <a:cs typeface="Times New Roman" panose="02020603050405020304" pitchFamily="18" charset="0"/>
              </a:rPr>
              <a:t>GIẢI</a:t>
            </a:r>
            <a:endParaRPr lang="vi-VN" sz="54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78"/>
              <p:cNvSpPr>
                <a:spLocks noGrp="1" noChangeArrowheads="1"/>
              </p:cNvSpPr>
              <p:nvPr>
                <p:ph idx="1"/>
              </p:nvPr>
            </p:nvSpPr>
            <p:spPr bwMode="auto">
              <a:xfrm>
                <a:off x="13952" y="923638"/>
                <a:ext cx="12178048" cy="603351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normAutofit/>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a:buFont typeface="Wingdings" panose="05000000000000000000" pitchFamily="2" charset="2"/>
                  <a:buChar char="q"/>
                </a:pPr>
                <a:r>
                  <a:rPr lang="en-US" altLang="en-US" sz="3200" dirty="0" smtClean="0">
                    <a:latin typeface="+mn-lt"/>
                  </a:rPr>
                  <a:t>Tam </a:t>
                </a:r>
                <a:r>
                  <a:rPr lang="en-US" altLang="en-US" sz="3200" dirty="0" err="1" smtClean="0">
                    <a:latin typeface="+mn-lt"/>
                  </a:rPr>
                  <a:t>giác</a:t>
                </a:r>
                <a:r>
                  <a:rPr lang="en-US" altLang="en-US" sz="3200" dirty="0" smtClean="0">
                    <a:latin typeface="+mn-lt"/>
                  </a:rPr>
                  <a:t> A’B’C’ </a:t>
                </a:r>
                <a:r>
                  <a:rPr lang="en-US" altLang="en-US" sz="3200" dirty="0" err="1" smtClean="0">
                    <a:latin typeface="+mn-lt"/>
                  </a:rPr>
                  <a:t>và</a:t>
                </a:r>
                <a:r>
                  <a:rPr lang="en-US" altLang="en-US" sz="3200" dirty="0" smtClean="0">
                    <a:latin typeface="+mn-lt"/>
                  </a:rPr>
                  <a:t> tam </a:t>
                </a:r>
                <a:r>
                  <a:rPr lang="en-US" altLang="en-US" sz="3200" dirty="0" err="1" smtClean="0">
                    <a:latin typeface="+mn-lt"/>
                  </a:rPr>
                  <a:t>giác</a:t>
                </a:r>
                <a:r>
                  <a:rPr lang="en-US" altLang="en-US" sz="3200" dirty="0" smtClean="0">
                    <a:latin typeface="+mn-lt"/>
                  </a:rPr>
                  <a:t> ABC </a:t>
                </a:r>
                <a:r>
                  <a:rPr lang="en-US" altLang="en-US" sz="3200" dirty="0" err="1" smtClean="0">
                    <a:latin typeface="+mn-lt"/>
                  </a:rPr>
                  <a:t>có</a:t>
                </a:r>
                <a:r>
                  <a:rPr lang="en-US" altLang="en-US" sz="3200" dirty="0" smtClean="0">
                    <a:latin typeface="+mn-lt"/>
                  </a:rPr>
                  <a:t>:</a:t>
                </a:r>
              </a:p>
              <a:p>
                <a:pPr marL="0" indent="0">
                  <a:buNone/>
                </a:pPr>
                <a:r>
                  <a:rPr lang="en-US" altLang="en-US" sz="3200" dirty="0" smtClean="0"/>
                  <a:t>     </a:t>
                </a:r>
                <a14:m>
                  <m:oMath xmlns:m="http://schemas.openxmlformats.org/officeDocument/2006/math">
                    <m:acc>
                      <m:accPr>
                        <m:chr m:val="̂"/>
                        <m:ctrlPr>
                          <a:rPr lang="en-US" altLang="en-US" sz="3200" i="1" smtClean="0">
                            <a:latin typeface="Cambria Math"/>
                          </a:rPr>
                        </m:ctrlPr>
                      </m:accPr>
                      <m:e>
                        <m:r>
                          <a:rPr lang="en-US" altLang="en-US" sz="3200" b="0" i="1" smtClean="0">
                            <a:latin typeface="Cambria Math" panose="02040503050406030204" pitchFamily="18" charset="0"/>
                          </a:rPr>
                          <m:t>𝐴</m:t>
                        </m:r>
                        <m:r>
                          <a:rPr lang="en-US" altLang="en-US" sz="3200" b="0" i="1" smtClean="0">
                            <a:latin typeface="Cambria Math" panose="02040503050406030204" pitchFamily="18" charset="0"/>
                          </a:rPr>
                          <m:t>′</m:t>
                        </m:r>
                      </m:e>
                    </m:acc>
                  </m:oMath>
                </a14:m>
                <a:r>
                  <a:rPr lang="en-US" altLang="en-US" sz="3200" dirty="0" smtClean="0">
                    <a:latin typeface="Times New Roman" panose="02020603050405020304" pitchFamily="18" charset="0"/>
                  </a:rPr>
                  <a:t>=</a:t>
                </a:r>
                <a14:m>
                  <m:oMath xmlns:m="http://schemas.openxmlformats.org/officeDocument/2006/math">
                    <m:acc>
                      <m:accPr>
                        <m:chr m:val="̂"/>
                        <m:ctrlPr>
                          <a:rPr lang="en-US" altLang="en-US" sz="3200" i="1">
                            <a:latin typeface="Cambria Math"/>
                          </a:rPr>
                        </m:ctrlPr>
                      </m:accPr>
                      <m:e>
                        <m:r>
                          <a:rPr lang="en-US" altLang="en-US" sz="3200" i="1">
                            <a:latin typeface="Cambria Math" panose="02040503050406030204" pitchFamily="18" charset="0"/>
                          </a:rPr>
                          <m:t>𝐴</m:t>
                        </m:r>
                        <m:r>
                          <a:rPr lang="en-US" altLang="en-US" sz="3200" i="1">
                            <a:latin typeface="Cambria Math" panose="02040503050406030204" pitchFamily="18" charset="0"/>
                          </a:rPr>
                          <m:t> </m:t>
                        </m:r>
                      </m:e>
                    </m:acc>
                  </m:oMath>
                </a14:m>
                <a:r>
                  <a:rPr lang="en-US" altLang="en-US" sz="3200" dirty="0" smtClean="0">
                    <a:latin typeface="Times New Roman" panose="02020603050405020304" pitchFamily="18" charset="0"/>
                  </a:rPr>
                  <a:t>;  </a:t>
                </a:r>
                <a14:m>
                  <m:oMath xmlns:m="http://schemas.openxmlformats.org/officeDocument/2006/math">
                    <m:acc>
                      <m:accPr>
                        <m:chr m:val="̂"/>
                        <m:ctrlPr>
                          <a:rPr lang="en-US" altLang="en-US" sz="3200" i="1" smtClean="0">
                            <a:latin typeface="Cambria Math"/>
                          </a:rPr>
                        </m:ctrlPr>
                      </m:accPr>
                      <m:e>
                        <m:sSup>
                          <m:sSupPr>
                            <m:ctrlPr>
                              <a:rPr lang="en-US" altLang="en-US" sz="3200" b="0" i="1" smtClean="0">
                                <a:latin typeface="Cambria Math"/>
                              </a:rPr>
                            </m:ctrlPr>
                          </m:sSupPr>
                          <m:e>
                            <m:r>
                              <a:rPr lang="en-US" altLang="en-US" sz="3200" b="0" i="1" smtClean="0">
                                <a:latin typeface="Cambria Math" panose="02040503050406030204" pitchFamily="18" charset="0"/>
                              </a:rPr>
                              <m:t>𝐵</m:t>
                            </m:r>
                            <m:r>
                              <a:rPr lang="en-US" altLang="en-US" sz="3200" b="0" i="1" smtClean="0">
                                <a:latin typeface="Cambria Math" panose="02040503050406030204" pitchFamily="18" charset="0"/>
                              </a:rPr>
                              <m:t>′</m:t>
                            </m:r>
                          </m:e>
                          <m:sup>
                            <m:r>
                              <a:rPr lang="en-US" altLang="en-US" sz="3200" b="0" i="1" smtClean="0">
                                <a:latin typeface="Cambria Math" panose="02040503050406030204" pitchFamily="18" charset="0"/>
                              </a:rPr>
                              <m:t> </m:t>
                            </m:r>
                          </m:sup>
                        </m:sSup>
                      </m:e>
                    </m:acc>
                  </m:oMath>
                </a14:m>
                <a:r>
                  <a:rPr lang="en-US" altLang="en-US" sz="3200" dirty="0" smtClean="0">
                    <a:latin typeface="Times New Roman" panose="02020603050405020304" pitchFamily="18" charset="0"/>
                  </a:rPr>
                  <a:t>= </a:t>
                </a:r>
                <a14:m>
                  <m:oMath xmlns:m="http://schemas.openxmlformats.org/officeDocument/2006/math">
                    <m:acc>
                      <m:accPr>
                        <m:chr m:val="̂"/>
                        <m:ctrlPr>
                          <a:rPr lang="en-US" altLang="en-US" sz="3200" i="1" smtClean="0">
                            <a:latin typeface="Cambria Math"/>
                          </a:rPr>
                        </m:ctrlPr>
                      </m:accPr>
                      <m:e>
                        <m:r>
                          <a:rPr lang="en-US" altLang="en-US" sz="3200" b="0" i="1" smtClean="0">
                            <a:latin typeface="Cambria Math" panose="02040503050406030204" pitchFamily="18" charset="0"/>
                          </a:rPr>
                          <m:t>𝐵</m:t>
                        </m:r>
                      </m:e>
                    </m:acc>
                  </m:oMath>
                </a14:m>
                <a:r>
                  <a:rPr lang="en-US" altLang="en-US" sz="3200" dirty="0" smtClean="0">
                    <a:latin typeface="Times New Roman" panose="02020603050405020304" pitchFamily="18" charset="0"/>
                  </a:rPr>
                  <a:t>  ;  </a:t>
                </a:r>
                <a14:m>
                  <m:oMath xmlns:m="http://schemas.openxmlformats.org/officeDocument/2006/math">
                    <m:acc>
                      <m:accPr>
                        <m:chr m:val="̂"/>
                        <m:ctrlPr>
                          <a:rPr lang="en-US" altLang="en-US" sz="3200" i="1" smtClean="0">
                            <a:latin typeface="Cambria Math"/>
                          </a:rPr>
                        </m:ctrlPr>
                      </m:accPr>
                      <m:e>
                        <m:r>
                          <a:rPr lang="en-US" altLang="en-US" sz="3200" b="0" i="1" smtClean="0">
                            <a:latin typeface="Cambria Math" panose="02040503050406030204" pitchFamily="18" charset="0"/>
                          </a:rPr>
                          <m:t>𝐶</m:t>
                        </m:r>
                        <m:r>
                          <a:rPr lang="en-US" altLang="en-US" sz="3200" b="0" i="1" smtClean="0">
                            <a:latin typeface="Cambria Math" panose="02040503050406030204" pitchFamily="18" charset="0"/>
                          </a:rPr>
                          <m:t>′</m:t>
                        </m:r>
                      </m:e>
                    </m:acc>
                  </m:oMath>
                </a14:m>
                <a:r>
                  <a:rPr lang="en-US" altLang="en-US" sz="3200" dirty="0" smtClean="0">
                    <a:latin typeface="Times New Roman" panose="02020603050405020304" pitchFamily="18" charset="0"/>
                  </a:rPr>
                  <a:t>= </a:t>
                </a:r>
                <a14:m>
                  <m:oMath xmlns:m="http://schemas.openxmlformats.org/officeDocument/2006/math">
                    <m:acc>
                      <m:accPr>
                        <m:chr m:val="̂"/>
                        <m:ctrlPr>
                          <a:rPr lang="en-US" altLang="en-US" sz="3200" i="1" smtClean="0">
                            <a:latin typeface="Cambria Math"/>
                          </a:rPr>
                        </m:ctrlPr>
                      </m:accPr>
                      <m:e>
                        <m:r>
                          <a:rPr lang="en-US" altLang="en-US" sz="3200" b="0" i="1" smtClean="0">
                            <a:latin typeface="Cambria Math" panose="02040503050406030204" pitchFamily="18" charset="0"/>
                          </a:rPr>
                          <m:t>𝐶</m:t>
                        </m:r>
                      </m:e>
                    </m:acc>
                  </m:oMath>
                </a14:m>
                <a:endParaRPr lang="en-US" altLang="en-US" sz="3200" dirty="0" smtClean="0">
                  <a:latin typeface="Times New Roman" panose="02020603050405020304" pitchFamily="18" charset="0"/>
                </a:endParaRPr>
              </a:p>
              <a:p>
                <a:pPr>
                  <a:buFont typeface="Wingdings" panose="05000000000000000000" pitchFamily="2" charset="2"/>
                  <a:buChar char="q"/>
                </a:pPr>
                <a:r>
                  <a:rPr lang="en-US" altLang="en-US" sz="3200" dirty="0" smtClean="0">
                    <a:latin typeface="Times New Roman" panose="02020603050405020304" pitchFamily="18" charset="0"/>
                  </a:rPr>
                  <a:t>Ta </a:t>
                </a:r>
                <a:r>
                  <a:rPr lang="en-US" altLang="en-US" sz="3200" dirty="0" err="1" smtClean="0">
                    <a:latin typeface="Times New Roman" panose="02020603050405020304" pitchFamily="18" charset="0"/>
                  </a:rPr>
                  <a:t>có</a:t>
                </a:r>
                <a:r>
                  <a:rPr lang="en-US" altLang="en-US" sz="3200" dirty="0" smtClean="0">
                    <a:latin typeface="Times New Roman" panose="02020603050405020304" pitchFamily="18" charset="0"/>
                  </a:rPr>
                  <a:t> :</a:t>
                </a:r>
              </a:p>
              <a:p>
                <a14:m>
                  <m:oMath xmlns:m="http://schemas.openxmlformats.org/officeDocument/2006/math">
                    <m:f>
                      <m:fPr>
                        <m:ctrlPr>
                          <a:rPr lang="en-US" altLang="en-US" sz="4400" i="1" smtClean="0">
                            <a:latin typeface="Cambria Math"/>
                          </a:rPr>
                        </m:ctrlPr>
                      </m:fPr>
                      <m:num>
                        <m:sSup>
                          <m:sSupPr>
                            <m:ctrlPr>
                              <a:rPr lang="en-US" altLang="en-US" sz="4400" b="0" i="1" smtClean="0">
                                <a:latin typeface="Cambria Math"/>
                              </a:rPr>
                            </m:ctrlPr>
                          </m:sSupPr>
                          <m:e>
                            <m:r>
                              <a:rPr lang="en-US" altLang="en-US" sz="4400" b="0" i="1" smtClean="0">
                                <a:latin typeface="Cambria Math" panose="02040503050406030204" pitchFamily="18" charset="0"/>
                              </a:rPr>
                              <m:t>𝐴</m:t>
                            </m:r>
                          </m:e>
                          <m:sup>
                            <m:r>
                              <a:rPr lang="en-US" altLang="en-US" sz="4400" b="0" i="1" smtClean="0">
                                <a:latin typeface="Cambria Math" panose="02040503050406030204" pitchFamily="18" charset="0"/>
                              </a:rPr>
                              <m:t>′</m:t>
                            </m:r>
                          </m:sup>
                        </m:sSup>
                        <m:sSup>
                          <m:sSupPr>
                            <m:ctrlPr>
                              <a:rPr lang="en-US" altLang="en-US" sz="4400" b="0" i="1" smtClean="0">
                                <a:latin typeface="Cambria Math"/>
                              </a:rPr>
                            </m:ctrlPr>
                          </m:sSupPr>
                          <m:e>
                            <m:r>
                              <a:rPr lang="en-US" altLang="en-US" sz="4400" b="0" i="1" smtClean="0">
                                <a:latin typeface="Cambria Math" panose="02040503050406030204" pitchFamily="18" charset="0"/>
                              </a:rPr>
                              <m:t>𝐵</m:t>
                            </m:r>
                          </m:e>
                          <m:sup>
                            <m:r>
                              <a:rPr lang="en-US" altLang="en-US" sz="4400" b="0" i="1" smtClean="0">
                                <a:latin typeface="Cambria Math" panose="02040503050406030204" pitchFamily="18" charset="0"/>
                              </a:rPr>
                              <m:t>′</m:t>
                            </m:r>
                          </m:sup>
                        </m:sSup>
                      </m:num>
                      <m:den>
                        <m:r>
                          <a:rPr lang="en-US" altLang="en-US" sz="4400" b="0" i="1" smtClean="0">
                            <a:latin typeface="Cambria Math" panose="02040503050406030204" pitchFamily="18" charset="0"/>
                          </a:rPr>
                          <m:t>𝐴𝐵</m:t>
                        </m:r>
                      </m:den>
                    </m:f>
                    <m:r>
                      <a:rPr lang="en-US" altLang="en-US" sz="4400" b="0" i="1" smtClean="0">
                        <a:latin typeface="Cambria Math" panose="02040503050406030204" pitchFamily="18" charset="0"/>
                      </a:rPr>
                      <m:t>=</m:t>
                    </m:r>
                    <m:f>
                      <m:fPr>
                        <m:ctrlPr>
                          <a:rPr lang="en-US" altLang="en-US" sz="4400" b="0" i="1" smtClean="0">
                            <a:latin typeface="Cambria Math"/>
                          </a:rPr>
                        </m:ctrlPr>
                      </m:fPr>
                      <m:num>
                        <m:r>
                          <a:rPr lang="en-US" altLang="en-US" sz="4400" b="0" i="1" smtClean="0">
                            <a:latin typeface="Cambria Math" panose="02040503050406030204" pitchFamily="18" charset="0"/>
                          </a:rPr>
                          <m:t>2</m:t>
                        </m:r>
                      </m:num>
                      <m:den>
                        <m:r>
                          <a:rPr lang="en-US" altLang="en-US" sz="4400" b="0" i="1" smtClean="0">
                            <a:latin typeface="Cambria Math" panose="02040503050406030204" pitchFamily="18" charset="0"/>
                          </a:rPr>
                          <m:t>4</m:t>
                        </m:r>
                      </m:den>
                    </m:f>
                    <m:r>
                      <a:rPr lang="en-US" altLang="en-US" sz="4400" b="0" i="1" smtClean="0">
                        <a:latin typeface="Cambria Math" panose="02040503050406030204" pitchFamily="18" charset="0"/>
                      </a:rPr>
                      <m:t>=</m:t>
                    </m:r>
                    <m:f>
                      <m:fPr>
                        <m:ctrlPr>
                          <a:rPr lang="en-US" altLang="en-US" sz="4400" b="0" i="1" smtClean="0">
                            <a:latin typeface="Cambria Math"/>
                          </a:rPr>
                        </m:ctrlPr>
                      </m:fPr>
                      <m:num>
                        <m:r>
                          <a:rPr lang="en-US" altLang="en-US" sz="4400" b="0" i="1" smtClean="0">
                            <a:latin typeface="Cambria Math" panose="02040503050406030204" pitchFamily="18" charset="0"/>
                          </a:rPr>
                          <m:t>1</m:t>
                        </m:r>
                      </m:num>
                      <m:den>
                        <m:r>
                          <a:rPr lang="en-US" altLang="en-US" sz="4400" b="0" i="1" smtClean="0">
                            <a:latin typeface="Cambria Math" panose="02040503050406030204" pitchFamily="18" charset="0"/>
                          </a:rPr>
                          <m:t>2</m:t>
                        </m:r>
                      </m:den>
                    </m:f>
                    <m:r>
                      <a:rPr lang="en-US" altLang="en-US" sz="4400" b="0" i="0" smtClean="0">
                        <a:latin typeface="Cambria Math" panose="02040503050406030204" pitchFamily="18" charset="0"/>
                      </a:rPr>
                      <m:t> </m:t>
                    </m:r>
                    <m:r>
                      <a:rPr lang="en-US" altLang="en-US" sz="4400" b="0" i="1" smtClean="0">
                        <a:latin typeface="Cambria Math" panose="02040503050406030204" pitchFamily="18" charset="0"/>
                      </a:rPr>
                      <m:t>; </m:t>
                    </m:r>
                    <m:f>
                      <m:fPr>
                        <m:ctrlPr>
                          <a:rPr lang="en-US" altLang="en-US" sz="4400" i="1" smtClean="0">
                            <a:latin typeface="Cambria Math"/>
                          </a:rPr>
                        </m:ctrlPr>
                      </m:fPr>
                      <m:num>
                        <m:sSup>
                          <m:sSupPr>
                            <m:ctrlPr>
                              <a:rPr lang="en-US" altLang="en-US" sz="4400" b="0" i="1" smtClean="0">
                                <a:latin typeface="Cambria Math"/>
                              </a:rPr>
                            </m:ctrlPr>
                          </m:sSupPr>
                          <m:e>
                            <m:r>
                              <a:rPr lang="en-US" altLang="en-US" sz="4400" b="0" i="1" smtClean="0">
                                <a:latin typeface="Cambria Math" panose="02040503050406030204" pitchFamily="18" charset="0"/>
                              </a:rPr>
                              <m:t>𝐵</m:t>
                            </m:r>
                          </m:e>
                          <m:sup>
                            <m:r>
                              <a:rPr lang="en-US" altLang="en-US" sz="4400" b="0" i="1" smtClean="0">
                                <a:latin typeface="Cambria Math" panose="02040503050406030204" pitchFamily="18" charset="0"/>
                              </a:rPr>
                              <m:t>′</m:t>
                            </m:r>
                          </m:sup>
                        </m:sSup>
                        <m:sSup>
                          <m:sSupPr>
                            <m:ctrlPr>
                              <a:rPr lang="en-US" altLang="en-US" sz="4400" b="0" i="1" smtClean="0">
                                <a:latin typeface="Cambria Math"/>
                              </a:rPr>
                            </m:ctrlPr>
                          </m:sSupPr>
                          <m:e>
                            <m:r>
                              <a:rPr lang="en-US" altLang="en-US" sz="4400" b="0" i="1" smtClean="0">
                                <a:latin typeface="Cambria Math" panose="02040503050406030204" pitchFamily="18" charset="0"/>
                              </a:rPr>
                              <m:t>𝐶</m:t>
                            </m:r>
                          </m:e>
                          <m:sup>
                            <m:r>
                              <a:rPr lang="en-US" altLang="en-US" sz="4400" b="0" i="1" smtClean="0">
                                <a:latin typeface="Cambria Math" panose="02040503050406030204" pitchFamily="18" charset="0"/>
                              </a:rPr>
                              <m:t>′</m:t>
                            </m:r>
                          </m:sup>
                        </m:sSup>
                      </m:num>
                      <m:den>
                        <m:r>
                          <a:rPr lang="en-US" altLang="en-US" sz="4400" b="0" i="1" smtClean="0">
                            <a:latin typeface="Cambria Math" panose="02040503050406030204" pitchFamily="18" charset="0"/>
                          </a:rPr>
                          <m:t>𝐵𝐶</m:t>
                        </m:r>
                      </m:den>
                    </m:f>
                    <m:r>
                      <a:rPr lang="en-US" altLang="en-US" sz="4400" b="0" i="1" smtClean="0">
                        <a:latin typeface="Cambria Math" panose="02040503050406030204" pitchFamily="18" charset="0"/>
                      </a:rPr>
                      <m:t>=</m:t>
                    </m:r>
                    <m:f>
                      <m:fPr>
                        <m:ctrlPr>
                          <a:rPr lang="en-US" altLang="en-US" sz="4400" b="0" i="1" smtClean="0">
                            <a:latin typeface="Cambria Math"/>
                          </a:rPr>
                        </m:ctrlPr>
                      </m:fPr>
                      <m:num>
                        <m:r>
                          <a:rPr lang="en-US" altLang="en-US" sz="4400" b="0" i="1" smtClean="0">
                            <a:latin typeface="Cambria Math" panose="02040503050406030204" pitchFamily="18" charset="0"/>
                          </a:rPr>
                          <m:t>3</m:t>
                        </m:r>
                      </m:num>
                      <m:den>
                        <m:r>
                          <a:rPr lang="en-US" altLang="en-US" sz="4400" b="0" i="1" smtClean="0">
                            <a:latin typeface="Cambria Math" panose="02040503050406030204" pitchFamily="18" charset="0"/>
                          </a:rPr>
                          <m:t>6</m:t>
                        </m:r>
                      </m:den>
                    </m:f>
                    <m:r>
                      <a:rPr lang="en-US" altLang="en-US" sz="4400" b="0" i="1" smtClean="0">
                        <a:latin typeface="Cambria Math" panose="02040503050406030204" pitchFamily="18" charset="0"/>
                      </a:rPr>
                      <m:t>=</m:t>
                    </m:r>
                    <m:f>
                      <m:fPr>
                        <m:ctrlPr>
                          <a:rPr lang="en-US" altLang="en-US" sz="4400" b="0" i="1" smtClean="0">
                            <a:latin typeface="Cambria Math"/>
                          </a:rPr>
                        </m:ctrlPr>
                      </m:fPr>
                      <m:num>
                        <m:r>
                          <a:rPr lang="en-US" altLang="en-US" sz="4400" b="0" i="1" smtClean="0">
                            <a:latin typeface="Cambria Math" panose="02040503050406030204" pitchFamily="18" charset="0"/>
                          </a:rPr>
                          <m:t>1</m:t>
                        </m:r>
                      </m:num>
                      <m:den>
                        <m:r>
                          <a:rPr lang="en-US" altLang="en-US" sz="4400" b="0" i="1" smtClean="0">
                            <a:latin typeface="Cambria Math" panose="02040503050406030204" pitchFamily="18" charset="0"/>
                          </a:rPr>
                          <m:t>2</m:t>
                        </m:r>
                      </m:den>
                    </m:f>
                    <m:r>
                      <a:rPr lang="en-US" altLang="en-US" sz="4400" b="0" i="1" smtClean="0">
                        <a:latin typeface="Cambria Math" panose="02040503050406030204" pitchFamily="18" charset="0"/>
                      </a:rPr>
                      <m:t> </m:t>
                    </m:r>
                  </m:oMath>
                </a14:m>
                <a:endParaRPr lang="en-US" altLang="en-US" sz="4400" b="0" i="1" dirty="0" smtClean="0">
                  <a:latin typeface="Cambria Math" panose="02040503050406030204" pitchFamily="18" charset="0"/>
                </a:endParaRPr>
              </a:p>
              <a:p>
                <a14:m>
                  <m:oMath xmlns:m="http://schemas.openxmlformats.org/officeDocument/2006/math">
                    <m:f>
                      <m:fPr>
                        <m:ctrlPr>
                          <a:rPr lang="en-US" altLang="en-US" sz="4400" i="1" smtClean="0">
                            <a:latin typeface="Cambria Math"/>
                          </a:rPr>
                        </m:ctrlPr>
                      </m:fPr>
                      <m:num>
                        <m:sSup>
                          <m:sSupPr>
                            <m:ctrlPr>
                              <a:rPr lang="en-US" altLang="en-US" sz="4400" b="0" i="1" smtClean="0">
                                <a:latin typeface="Cambria Math"/>
                              </a:rPr>
                            </m:ctrlPr>
                          </m:sSupPr>
                          <m:e>
                            <m:r>
                              <a:rPr lang="en-US" altLang="en-US" sz="4400" b="0" i="1" smtClean="0">
                                <a:latin typeface="Cambria Math" panose="02040503050406030204" pitchFamily="18" charset="0"/>
                              </a:rPr>
                              <m:t>𝐶</m:t>
                            </m:r>
                          </m:e>
                          <m:sup>
                            <m:r>
                              <a:rPr lang="en-US" altLang="en-US" sz="4400" b="0" i="1" smtClean="0">
                                <a:latin typeface="Cambria Math" panose="02040503050406030204" pitchFamily="18" charset="0"/>
                              </a:rPr>
                              <m:t>′</m:t>
                            </m:r>
                          </m:sup>
                        </m:sSup>
                        <m:sSup>
                          <m:sSupPr>
                            <m:ctrlPr>
                              <a:rPr lang="en-US" altLang="en-US" sz="4400" b="0" i="1" smtClean="0">
                                <a:latin typeface="Cambria Math"/>
                              </a:rPr>
                            </m:ctrlPr>
                          </m:sSupPr>
                          <m:e>
                            <m:r>
                              <a:rPr lang="en-US" altLang="en-US" sz="4400" b="0" i="1" smtClean="0">
                                <a:latin typeface="Cambria Math" panose="02040503050406030204" pitchFamily="18" charset="0"/>
                              </a:rPr>
                              <m:t>𝐴</m:t>
                            </m:r>
                          </m:e>
                          <m:sup>
                            <m:r>
                              <a:rPr lang="en-US" altLang="en-US" sz="4400" b="0" i="1" smtClean="0">
                                <a:latin typeface="Cambria Math" panose="02040503050406030204" pitchFamily="18" charset="0"/>
                              </a:rPr>
                              <m:t>′</m:t>
                            </m:r>
                          </m:sup>
                        </m:sSup>
                      </m:num>
                      <m:den>
                        <m:r>
                          <a:rPr lang="en-US" altLang="en-US" sz="4400" b="0" i="1" smtClean="0">
                            <a:latin typeface="Cambria Math" panose="02040503050406030204" pitchFamily="18" charset="0"/>
                          </a:rPr>
                          <m:t>𝐶𝐴</m:t>
                        </m:r>
                      </m:den>
                    </m:f>
                    <m:r>
                      <a:rPr lang="en-US" altLang="en-US" sz="4400" b="0" i="1" smtClean="0">
                        <a:latin typeface="Cambria Math" panose="02040503050406030204" pitchFamily="18" charset="0"/>
                      </a:rPr>
                      <m:t>=</m:t>
                    </m:r>
                    <m:f>
                      <m:fPr>
                        <m:ctrlPr>
                          <a:rPr lang="en-US" altLang="en-US" sz="4400" b="0" i="1" smtClean="0">
                            <a:latin typeface="Cambria Math"/>
                          </a:rPr>
                        </m:ctrlPr>
                      </m:fPr>
                      <m:num>
                        <m:r>
                          <a:rPr lang="en-US" altLang="en-US" sz="4400" b="0" i="1" smtClean="0">
                            <a:latin typeface="Cambria Math" panose="02040503050406030204" pitchFamily="18" charset="0"/>
                          </a:rPr>
                          <m:t>2,5</m:t>
                        </m:r>
                      </m:num>
                      <m:den>
                        <m:r>
                          <a:rPr lang="en-US" altLang="en-US" sz="4400" b="0" i="1" smtClean="0">
                            <a:latin typeface="Cambria Math" panose="02040503050406030204" pitchFamily="18" charset="0"/>
                          </a:rPr>
                          <m:t>5</m:t>
                        </m:r>
                      </m:den>
                    </m:f>
                    <m:r>
                      <a:rPr lang="en-US" altLang="en-US" sz="4400" b="0" i="1" smtClean="0">
                        <a:latin typeface="Cambria Math" panose="02040503050406030204" pitchFamily="18" charset="0"/>
                      </a:rPr>
                      <m:t>=</m:t>
                    </m:r>
                    <m:f>
                      <m:fPr>
                        <m:ctrlPr>
                          <a:rPr lang="en-US" altLang="en-US" sz="4400" b="0" i="1" smtClean="0">
                            <a:latin typeface="Cambria Math"/>
                          </a:rPr>
                        </m:ctrlPr>
                      </m:fPr>
                      <m:num>
                        <m:r>
                          <a:rPr lang="en-US" altLang="en-US" sz="4400" b="0" i="1" smtClean="0">
                            <a:latin typeface="Cambria Math" panose="02040503050406030204" pitchFamily="18" charset="0"/>
                          </a:rPr>
                          <m:t>1</m:t>
                        </m:r>
                      </m:num>
                      <m:den>
                        <m:r>
                          <a:rPr lang="en-US" altLang="en-US" sz="4400" b="0" i="1" smtClean="0">
                            <a:latin typeface="Cambria Math" panose="02040503050406030204" pitchFamily="18" charset="0"/>
                          </a:rPr>
                          <m:t>2</m:t>
                        </m:r>
                      </m:den>
                    </m:f>
                  </m:oMath>
                </a14:m>
                <a:endParaRPr lang="en-US" altLang="en-US" sz="4400" b="0" dirty="0" smtClean="0">
                  <a:latin typeface="Times New Roman" panose="02020603050405020304" pitchFamily="18" charset="0"/>
                </a:endParaRPr>
              </a:p>
              <a:p>
                <a:pPr marL="0" indent="0">
                  <a:buNone/>
                </a:pPr>
                <a:r>
                  <a:rPr lang="en-US" altLang="en-US" sz="3200" dirty="0" err="1" smtClean="0">
                    <a:latin typeface="Times New Roman" panose="02020603050405020304" pitchFamily="18" charset="0"/>
                  </a:rPr>
                  <a:t>Suy</a:t>
                </a:r>
                <a:r>
                  <a:rPr lang="en-US" altLang="en-US" sz="3200" dirty="0" smtClean="0">
                    <a:latin typeface="Times New Roman" panose="02020603050405020304" pitchFamily="18" charset="0"/>
                  </a:rPr>
                  <a:t> </a:t>
                </a:r>
                <a:r>
                  <a:rPr lang="en-US" altLang="en-US" sz="3200" dirty="0" err="1" smtClean="0">
                    <a:latin typeface="Times New Roman" panose="02020603050405020304" pitchFamily="18" charset="0"/>
                  </a:rPr>
                  <a:t>ra</a:t>
                </a:r>
                <a:r>
                  <a:rPr lang="en-US" altLang="en-US" sz="3200" dirty="0" smtClean="0">
                    <a:latin typeface="Times New Roman" panose="02020603050405020304" pitchFamily="18" charset="0"/>
                  </a:rPr>
                  <a:t>:  </a:t>
                </a:r>
              </a:p>
              <a:p>
                <a:pPr marL="0" indent="0">
                  <a:buNone/>
                </a:pPr>
                <a:r>
                  <a:rPr lang="en-US" altLang="en-US" sz="3200" dirty="0" smtClean="0">
                    <a:latin typeface="Times New Roman" panose="02020603050405020304" pitchFamily="18" charset="0"/>
                  </a:rPr>
                  <a:t>     	    </a:t>
                </a:r>
                <a14:m>
                  <m:oMath xmlns:m="http://schemas.openxmlformats.org/officeDocument/2006/math">
                    <m:f>
                      <m:fPr>
                        <m:ctrlPr>
                          <a:rPr lang="en-US" altLang="en-US" sz="4400" i="1" smtClean="0">
                            <a:latin typeface="Cambria Math"/>
                          </a:rPr>
                        </m:ctrlPr>
                      </m:fPr>
                      <m:num>
                        <m:sSup>
                          <m:sSupPr>
                            <m:ctrlPr>
                              <a:rPr lang="en-US" altLang="en-US" sz="4400" b="0" i="1" smtClean="0">
                                <a:latin typeface="Cambria Math"/>
                              </a:rPr>
                            </m:ctrlPr>
                          </m:sSupPr>
                          <m:e>
                            <m:r>
                              <a:rPr lang="en-US" altLang="en-US" sz="4400" b="0" i="1" smtClean="0">
                                <a:latin typeface="Cambria Math" panose="02040503050406030204" pitchFamily="18" charset="0"/>
                              </a:rPr>
                              <m:t>𝐴</m:t>
                            </m:r>
                          </m:e>
                          <m:sup>
                            <m:r>
                              <a:rPr lang="en-US" altLang="en-US" sz="4400" b="0" i="1" smtClean="0">
                                <a:latin typeface="Cambria Math" panose="02040503050406030204" pitchFamily="18" charset="0"/>
                              </a:rPr>
                              <m:t>′</m:t>
                            </m:r>
                          </m:sup>
                        </m:sSup>
                        <m:sSup>
                          <m:sSupPr>
                            <m:ctrlPr>
                              <a:rPr lang="en-US" altLang="en-US" sz="4400" b="0" i="1" smtClean="0">
                                <a:latin typeface="Cambria Math"/>
                              </a:rPr>
                            </m:ctrlPr>
                          </m:sSupPr>
                          <m:e>
                            <m:r>
                              <a:rPr lang="en-US" altLang="en-US" sz="4400" b="0" i="1" smtClean="0">
                                <a:latin typeface="Cambria Math" panose="02040503050406030204" pitchFamily="18" charset="0"/>
                              </a:rPr>
                              <m:t>𝐵</m:t>
                            </m:r>
                          </m:e>
                          <m:sup>
                            <m:r>
                              <a:rPr lang="en-US" altLang="en-US" sz="4400" b="0" i="1" smtClean="0">
                                <a:latin typeface="Cambria Math" panose="02040503050406030204" pitchFamily="18" charset="0"/>
                              </a:rPr>
                              <m:t>′</m:t>
                            </m:r>
                          </m:sup>
                        </m:sSup>
                      </m:num>
                      <m:den>
                        <m:r>
                          <a:rPr lang="en-US" altLang="en-US" sz="4400" b="0" i="1" smtClean="0">
                            <a:latin typeface="Cambria Math" panose="02040503050406030204" pitchFamily="18" charset="0"/>
                          </a:rPr>
                          <m:t>𝐴𝐵</m:t>
                        </m:r>
                      </m:den>
                    </m:f>
                    <m:r>
                      <a:rPr lang="en-US" altLang="en-US" sz="4400" b="0" i="1" smtClean="0">
                        <a:latin typeface="Cambria Math" panose="02040503050406030204" pitchFamily="18" charset="0"/>
                      </a:rPr>
                      <m:t>=</m:t>
                    </m:r>
                    <m:f>
                      <m:fPr>
                        <m:ctrlPr>
                          <a:rPr lang="en-US" altLang="en-US" sz="4400" b="0" i="1" smtClean="0">
                            <a:latin typeface="Cambria Math"/>
                          </a:rPr>
                        </m:ctrlPr>
                      </m:fPr>
                      <m:num>
                        <m:sSup>
                          <m:sSupPr>
                            <m:ctrlPr>
                              <a:rPr lang="en-US" altLang="en-US" sz="4400" b="0" i="1" smtClean="0">
                                <a:latin typeface="Cambria Math"/>
                              </a:rPr>
                            </m:ctrlPr>
                          </m:sSupPr>
                          <m:e>
                            <m:r>
                              <a:rPr lang="en-US" altLang="en-US" sz="4400" b="0" i="1" smtClean="0">
                                <a:latin typeface="Cambria Math" panose="02040503050406030204" pitchFamily="18" charset="0"/>
                              </a:rPr>
                              <m:t>𝐵</m:t>
                            </m:r>
                          </m:e>
                          <m:sup>
                            <m:r>
                              <a:rPr lang="en-US" altLang="en-US" sz="4400" b="0" i="1" smtClean="0">
                                <a:latin typeface="Cambria Math" panose="02040503050406030204" pitchFamily="18" charset="0"/>
                              </a:rPr>
                              <m:t>′</m:t>
                            </m:r>
                          </m:sup>
                        </m:sSup>
                        <m:sSup>
                          <m:sSupPr>
                            <m:ctrlPr>
                              <a:rPr lang="en-US" altLang="en-US" sz="4400" b="0" i="1" smtClean="0">
                                <a:latin typeface="Cambria Math"/>
                              </a:rPr>
                            </m:ctrlPr>
                          </m:sSupPr>
                          <m:e>
                            <m:r>
                              <a:rPr lang="en-US" altLang="en-US" sz="4400" b="0" i="1" smtClean="0">
                                <a:latin typeface="Cambria Math" panose="02040503050406030204" pitchFamily="18" charset="0"/>
                              </a:rPr>
                              <m:t>𝐶</m:t>
                            </m:r>
                          </m:e>
                          <m:sup>
                            <m:r>
                              <a:rPr lang="en-US" altLang="en-US" sz="4400" b="0" i="1" smtClean="0">
                                <a:latin typeface="Cambria Math" panose="02040503050406030204" pitchFamily="18" charset="0"/>
                              </a:rPr>
                              <m:t>′</m:t>
                            </m:r>
                          </m:sup>
                        </m:sSup>
                      </m:num>
                      <m:den>
                        <m:r>
                          <a:rPr lang="en-US" altLang="en-US" sz="4400" b="0" i="1" smtClean="0">
                            <a:latin typeface="Cambria Math" panose="02040503050406030204" pitchFamily="18" charset="0"/>
                          </a:rPr>
                          <m:t>𝐵𝐶</m:t>
                        </m:r>
                      </m:den>
                    </m:f>
                    <m:r>
                      <a:rPr lang="en-US" altLang="en-US" sz="4400" b="0" i="1" smtClean="0">
                        <a:latin typeface="Cambria Math" panose="02040503050406030204" pitchFamily="18" charset="0"/>
                      </a:rPr>
                      <m:t>=</m:t>
                    </m:r>
                    <m:f>
                      <m:fPr>
                        <m:ctrlPr>
                          <a:rPr lang="en-US" altLang="en-US" sz="4400" b="0" i="1" smtClean="0">
                            <a:latin typeface="Cambria Math"/>
                          </a:rPr>
                        </m:ctrlPr>
                      </m:fPr>
                      <m:num>
                        <m:sSup>
                          <m:sSupPr>
                            <m:ctrlPr>
                              <a:rPr lang="en-US" altLang="en-US" sz="4400" b="0" i="1" smtClean="0">
                                <a:latin typeface="Cambria Math"/>
                              </a:rPr>
                            </m:ctrlPr>
                          </m:sSupPr>
                          <m:e>
                            <m:r>
                              <a:rPr lang="en-US" altLang="en-US" sz="4400" b="0" i="1" smtClean="0">
                                <a:latin typeface="Cambria Math" panose="02040503050406030204" pitchFamily="18" charset="0"/>
                              </a:rPr>
                              <m:t>𝐶</m:t>
                            </m:r>
                          </m:e>
                          <m:sup>
                            <m:r>
                              <a:rPr lang="en-US" altLang="en-US" sz="4400" b="0" i="1" smtClean="0">
                                <a:latin typeface="Cambria Math" panose="02040503050406030204" pitchFamily="18" charset="0"/>
                              </a:rPr>
                              <m:t>′</m:t>
                            </m:r>
                          </m:sup>
                        </m:sSup>
                        <m:sSup>
                          <m:sSupPr>
                            <m:ctrlPr>
                              <a:rPr lang="en-US" altLang="en-US" sz="4400" b="0" i="1" smtClean="0">
                                <a:latin typeface="Cambria Math"/>
                              </a:rPr>
                            </m:ctrlPr>
                          </m:sSupPr>
                          <m:e>
                            <m:r>
                              <a:rPr lang="en-US" altLang="en-US" sz="4400" b="0" i="1" smtClean="0">
                                <a:latin typeface="Cambria Math" panose="02040503050406030204" pitchFamily="18" charset="0"/>
                              </a:rPr>
                              <m:t>𝐴</m:t>
                            </m:r>
                          </m:e>
                          <m:sup>
                            <m:r>
                              <a:rPr lang="en-US" altLang="en-US" sz="4400" b="0" i="1" smtClean="0">
                                <a:latin typeface="Cambria Math" panose="02040503050406030204" pitchFamily="18" charset="0"/>
                              </a:rPr>
                              <m:t>′</m:t>
                            </m:r>
                          </m:sup>
                        </m:sSup>
                      </m:num>
                      <m:den>
                        <m:r>
                          <a:rPr lang="en-US" altLang="en-US" sz="4400" b="0" i="1" smtClean="0">
                            <a:latin typeface="Cambria Math" panose="02040503050406030204" pitchFamily="18" charset="0"/>
                          </a:rPr>
                          <m:t>𝐶𝐴</m:t>
                        </m:r>
                      </m:den>
                    </m:f>
                    <m:r>
                      <a:rPr lang="en-US" altLang="en-US" sz="4400" b="0" i="1" smtClean="0">
                        <a:latin typeface="Cambria Math" panose="02040503050406030204" pitchFamily="18" charset="0"/>
                      </a:rPr>
                      <m:t>=</m:t>
                    </m:r>
                    <m:f>
                      <m:fPr>
                        <m:ctrlPr>
                          <a:rPr lang="en-US" altLang="en-US" sz="4400" b="0" i="1" smtClean="0">
                            <a:latin typeface="Cambria Math"/>
                          </a:rPr>
                        </m:ctrlPr>
                      </m:fPr>
                      <m:num>
                        <m:r>
                          <a:rPr lang="en-US" altLang="en-US" sz="4400" b="0" i="1" smtClean="0">
                            <a:latin typeface="Cambria Math" panose="02040503050406030204" pitchFamily="18" charset="0"/>
                          </a:rPr>
                          <m:t>1</m:t>
                        </m:r>
                      </m:num>
                      <m:den>
                        <m:r>
                          <a:rPr lang="en-US" altLang="en-US" sz="4400" b="0" i="1" smtClean="0">
                            <a:latin typeface="Cambria Math" panose="02040503050406030204" pitchFamily="18" charset="0"/>
                          </a:rPr>
                          <m:t>2</m:t>
                        </m:r>
                      </m:den>
                    </m:f>
                  </m:oMath>
                </a14:m>
                <a:endParaRPr lang="en-US" altLang="en-US" sz="4400" dirty="0" smtClean="0">
                  <a:latin typeface="Times New Roman" panose="02020603050405020304" pitchFamily="18" charset="0"/>
                </a:endParaRPr>
              </a:p>
              <a:p>
                <a:pPr marL="0" indent="0">
                  <a:buNone/>
                </a:pPr>
                <a:endParaRPr lang="en-US" altLang="en-US" sz="4400" dirty="0" smtClean="0">
                  <a:latin typeface="Times New Roman" panose="02020603050405020304" pitchFamily="18" charset="0"/>
                  <a:cs typeface="Times New Roman" panose="02020603050405020304" pitchFamily="18" charset="0"/>
                </a:endParaRPr>
              </a:p>
              <a:p>
                <a:pPr marL="457200" lvl="1" indent="0">
                  <a:buNone/>
                </a:pPr>
                <a:endParaRPr lang="en-US" altLang="en-US" sz="4000" dirty="0" smtClean="0">
                  <a:latin typeface="Times New Roman" panose="02020603050405020304" pitchFamily="18" charset="0"/>
                  <a:cs typeface="Times New Roman" panose="02020603050405020304" pitchFamily="18" charset="0"/>
                </a:endParaRPr>
              </a:p>
              <a:p>
                <a:pPr marL="457200" lvl="1" indent="0">
                  <a:buNone/>
                </a:pPr>
                <a:endParaRPr lang="en-US" altLang="en-US" sz="4000" dirty="0">
                  <a:latin typeface="Times New Roman" panose="02020603050405020304" pitchFamily="18" charset="0"/>
                  <a:cs typeface="Times New Roman" panose="02020603050405020304" pitchFamily="18" charset="0"/>
                </a:endParaRPr>
              </a:p>
              <a:p>
                <a:pPr marL="457200" lvl="1" indent="0">
                  <a:buNone/>
                </a:pPr>
                <a:endParaRPr lang="en-US" altLang="en-US" sz="4000" dirty="0">
                  <a:latin typeface="Times New Roman" panose="02020603050405020304" pitchFamily="18" charset="0"/>
                  <a:cs typeface="Times New Roman" panose="02020603050405020304" pitchFamily="18" charset="0"/>
                </a:endParaRPr>
              </a:p>
            </p:txBody>
          </p:sp>
        </mc:Choice>
        <mc:Fallback xmlns="">
          <p:sp>
            <p:nvSpPr>
              <p:cNvPr id="4" name="Rectangle 78"/>
              <p:cNvSpPr>
                <a:spLocks noGrp="1" noRot="1" noChangeAspect="1" noMove="1" noResize="1" noEditPoints="1" noAdjustHandles="1" noChangeArrowheads="1" noChangeShapeType="1" noTextEdit="1"/>
              </p:cNvSpPr>
              <p:nvPr>
                <p:ph idx="1"/>
              </p:nvPr>
            </p:nvSpPr>
            <p:spPr bwMode="auto">
              <a:xfrm>
                <a:off x="13952" y="923638"/>
                <a:ext cx="12178048" cy="6033514"/>
              </a:xfrm>
              <a:prstGeom prst="rect">
                <a:avLst/>
              </a:prstGeom>
              <a:blipFill rotWithShape="0">
                <a:blip r:embed="rId2"/>
                <a:stretch>
                  <a:fillRect l="-1251" t="-212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11" name="Mây 10"/>
          <p:cNvSpPr/>
          <p:nvPr/>
        </p:nvSpPr>
        <p:spPr>
          <a:xfrm>
            <a:off x="6839671" y="3433120"/>
            <a:ext cx="5182796" cy="2816879"/>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FF0000"/>
                </a:solidFill>
                <a:latin typeface="Times New Roman" panose="02020603050405020304" pitchFamily="18" charset="0"/>
                <a:cs typeface="Times New Roman" panose="02020603050405020304" pitchFamily="18" charset="0"/>
              </a:rPr>
              <a:t>Từ</a:t>
            </a:r>
            <a:r>
              <a:rPr lang="en-US" sz="2800" dirty="0" smtClean="0">
                <a:solidFill>
                  <a:srgbClr val="FF0000"/>
                </a:solidFill>
                <a:latin typeface="Times New Roman" panose="02020603050405020304" pitchFamily="18" charset="0"/>
                <a:cs typeface="Times New Roman" panose="02020603050405020304" pitchFamily="18" charset="0"/>
              </a:rPr>
              <a:t> ?1 </a:t>
            </a:r>
            <a:r>
              <a:rPr lang="en-US" sz="2800" dirty="0" err="1" smtClean="0">
                <a:solidFill>
                  <a:srgbClr val="FF0000"/>
                </a:solidFill>
                <a:latin typeface="Times New Roman" panose="02020603050405020304" pitchFamily="18" charset="0"/>
                <a:cs typeface="Times New Roman" panose="02020603050405020304" pitchFamily="18" charset="0"/>
              </a:rPr>
              <a:t>em</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có</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nhận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xét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gì</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về</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các</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cặp</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góc</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và</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cặp</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cạnh</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tương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ứng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của</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hai</a:t>
            </a:r>
            <a:r>
              <a:rPr lang="en-US" sz="2800" dirty="0" smtClean="0">
                <a:solidFill>
                  <a:srgbClr val="FF0000"/>
                </a:solidFill>
                <a:latin typeface="Times New Roman" panose="02020603050405020304" pitchFamily="18" charset="0"/>
                <a:cs typeface="Times New Roman" panose="02020603050405020304" pitchFamily="18" charset="0"/>
              </a:rPr>
              <a:t> tam </a:t>
            </a:r>
            <a:r>
              <a:rPr lang="en-US" sz="2800" dirty="0" err="1" smtClean="0">
                <a:solidFill>
                  <a:srgbClr val="FF0000"/>
                </a:solidFill>
                <a:latin typeface="Times New Roman" panose="02020603050405020304" pitchFamily="18" charset="0"/>
                <a:cs typeface="Times New Roman" panose="02020603050405020304" pitchFamily="18" charset="0"/>
              </a:rPr>
              <a:t>giác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trên</a:t>
            </a:r>
            <a:r>
              <a:rPr lang="en-US" sz="2800" dirty="0" smtClean="0">
                <a:solidFill>
                  <a:srgbClr val="FF0000"/>
                </a:solidFill>
                <a:latin typeface="Times New Roman" panose="02020603050405020304" pitchFamily="18" charset="0"/>
                <a:cs typeface="Times New Roman" panose="02020603050405020304" pitchFamily="18" charset="0"/>
              </a:rPr>
              <a:t>?</a:t>
            </a:r>
            <a:endParaRPr lang="vi-VN" sz="2800" dirty="0">
              <a:solidFill>
                <a:srgbClr val="FF0000"/>
              </a:solidFill>
              <a:latin typeface="Times New Roman" panose="02020603050405020304" pitchFamily="18" charset="0"/>
              <a:cs typeface="Times New Roman" panose="02020603050405020304" pitchFamily="18" charset="0"/>
            </a:endParaRPr>
          </a:p>
        </p:txBody>
      </p:sp>
      <p:grpSp>
        <p:nvGrpSpPr>
          <p:cNvPr id="13" name="Group 8"/>
          <p:cNvGrpSpPr>
            <a:grpSpLocks/>
          </p:cNvGrpSpPr>
          <p:nvPr/>
        </p:nvGrpSpPr>
        <p:grpSpPr bwMode="auto">
          <a:xfrm>
            <a:off x="6080783" y="553832"/>
            <a:ext cx="3231644" cy="2577395"/>
            <a:chOff x="66" y="754"/>
            <a:chExt cx="1671" cy="1225"/>
          </a:xfrm>
        </p:grpSpPr>
        <p:grpSp>
          <p:nvGrpSpPr>
            <p:cNvPr id="14" name="Group 9"/>
            <p:cNvGrpSpPr>
              <a:grpSpLocks/>
            </p:cNvGrpSpPr>
            <p:nvPr/>
          </p:nvGrpSpPr>
          <p:grpSpPr bwMode="auto">
            <a:xfrm>
              <a:off x="249" y="981"/>
              <a:ext cx="1316" cy="785"/>
              <a:chOff x="249" y="1162"/>
              <a:chExt cx="1316" cy="785"/>
            </a:xfrm>
          </p:grpSpPr>
          <p:grpSp>
            <p:nvGrpSpPr>
              <p:cNvPr id="21" name="Group 10"/>
              <p:cNvGrpSpPr>
                <a:grpSpLocks/>
              </p:cNvGrpSpPr>
              <p:nvPr/>
            </p:nvGrpSpPr>
            <p:grpSpPr bwMode="auto">
              <a:xfrm>
                <a:off x="249" y="1162"/>
                <a:ext cx="1316" cy="771"/>
                <a:chOff x="249" y="1162"/>
                <a:chExt cx="1316" cy="771"/>
              </a:xfrm>
            </p:grpSpPr>
            <p:sp>
              <p:nvSpPr>
                <p:cNvPr id="27" name="Line 11"/>
                <p:cNvSpPr>
                  <a:spLocks noChangeShapeType="1"/>
                </p:cNvSpPr>
                <p:nvPr/>
              </p:nvSpPr>
              <p:spPr bwMode="auto">
                <a:xfrm flipH="1">
                  <a:off x="249" y="1162"/>
                  <a:ext cx="499" cy="77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8" name="Line 12"/>
                <p:cNvSpPr>
                  <a:spLocks noChangeShapeType="1"/>
                </p:cNvSpPr>
                <p:nvPr/>
              </p:nvSpPr>
              <p:spPr bwMode="auto">
                <a:xfrm>
                  <a:off x="249" y="1933"/>
                  <a:ext cx="13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9" name="Line 13"/>
                <p:cNvSpPr>
                  <a:spLocks noChangeShapeType="1"/>
                </p:cNvSpPr>
                <p:nvPr/>
              </p:nvSpPr>
              <p:spPr bwMode="auto">
                <a:xfrm>
                  <a:off x="748" y="1162"/>
                  <a:ext cx="817" cy="77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22" name="Arc 14"/>
              <p:cNvSpPr>
                <a:spLocks/>
              </p:cNvSpPr>
              <p:nvPr/>
            </p:nvSpPr>
            <p:spPr bwMode="auto">
              <a:xfrm rot="-3172411" flipH="1" flipV="1">
                <a:off x="661" y="1175"/>
                <a:ext cx="177" cy="178"/>
              </a:xfrm>
              <a:custGeom>
                <a:avLst/>
                <a:gdLst>
                  <a:gd name="G0" fmla="+- 0 0 0"/>
                  <a:gd name="G1" fmla="+- 21222 0 0"/>
                  <a:gd name="G2" fmla="+- 21600 0 0"/>
                  <a:gd name="T0" fmla="*/ 4025 w 21107"/>
                  <a:gd name="T1" fmla="*/ 0 h 21222"/>
                  <a:gd name="T2" fmla="*/ 21107 w 21107"/>
                  <a:gd name="T3" fmla="*/ 16635 h 21222"/>
                  <a:gd name="T4" fmla="*/ 0 w 21107"/>
                  <a:gd name="T5" fmla="*/ 21222 h 21222"/>
                </a:gdLst>
                <a:ahLst/>
                <a:cxnLst>
                  <a:cxn ang="0">
                    <a:pos x="T0" y="T1"/>
                  </a:cxn>
                  <a:cxn ang="0">
                    <a:pos x="T2" y="T3"/>
                  </a:cxn>
                  <a:cxn ang="0">
                    <a:pos x="T4" y="T5"/>
                  </a:cxn>
                </a:cxnLst>
                <a:rect l="0" t="0" r="r" b="b"/>
                <a:pathLst>
                  <a:path w="21107" h="21222" fill="none" extrusionOk="0">
                    <a:moveTo>
                      <a:pt x="4024" y="0"/>
                    </a:moveTo>
                    <a:cubicBezTo>
                      <a:pt x="12540" y="1615"/>
                      <a:pt x="19266" y="8164"/>
                      <a:pt x="21107" y="16634"/>
                    </a:cubicBezTo>
                  </a:path>
                  <a:path w="21107" h="21222" stroke="0" extrusionOk="0">
                    <a:moveTo>
                      <a:pt x="4024" y="0"/>
                    </a:moveTo>
                    <a:cubicBezTo>
                      <a:pt x="12540" y="1615"/>
                      <a:pt x="19266" y="8164"/>
                      <a:pt x="21107" y="16634"/>
                    </a:cubicBezTo>
                    <a:lnTo>
                      <a:pt x="0" y="21222"/>
                    </a:lnTo>
                    <a:close/>
                  </a:path>
                </a:pathLst>
              </a:custGeom>
              <a:noFill/>
              <a:ln w="9525">
                <a:solidFill>
                  <a:srgbClr val="66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altLang="en-US"/>
              </a:p>
            </p:txBody>
          </p:sp>
          <p:sp>
            <p:nvSpPr>
              <p:cNvPr id="23" name="Arc 15"/>
              <p:cNvSpPr>
                <a:spLocks/>
              </p:cNvSpPr>
              <p:nvPr/>
            </p:nvSpPr>
            <p:spPr bwMode="auto">
              <a:xfrm rot="1092111" flipV="1">
                <a:off x="283" y="1772"/>
                <a:ext cx="176" cy="175"/>
              </a:xfrm>
              <a:custGeom>
                <a:avLst/>
                <a:gdLst>
                  <a:gd name="G0" fmla="+- 0 0 0"/>
                  <a:gd name="G1" fmla="+- 0 0 0"/>
                  <a:gd name="G2" fmla="+- 21600 0 0"/>
                  <a:gd name="T0" fmla="*/ 20911 w 20911"/>
                  <a:gd name="T1" fmla="*/ 5412 h 20801"/>
                  <a:gd name="T2" fmla="*/ 5819 w 20911"/>
                  <a:gd name="T3" fmla="*/ 20801 h 20801"/>
                  <a:gd name="T4" fmla="*/ 0 w 20911"/>
                  <a:gd name="T5" fmla="*/ 0 h 20801"/>
                </a:gdLst>
                <a:ahLst/>
                <a:cxnLst>
                  <a:cxn ang="0">
                    <a:pos x="T0" y="T1"/>
                  </a:cxn>
                  <a:cxn ang="0">
                    <a:pos x="T2" y="T3"/>
                  </a:cxn>
                  <a:cxn ang="0">
                    <a:pos x="T4" y="T5"/>
                  </a:cxn>
                </a:cxnLst>
                <a:rect l="0" t="0" r="r" b="b"/>
                <a:pathLst>
                  <a:path w="20911" h="20801" fill="none" extrusionOk="0">
                    <a:moveTo>
                      <a:pt x="20911" y="5412"/>
                    </a:moveTo>
                    <a:cubicBezTo>
                      <a:pt x="18982" y="12864"/>
                      <a:pt x="13232" y="18727"/>
                      <a:pt x="5819" y="20801"/>
                    </a:cubicBezTo>
                  </a:path>
                  <a:path w="20911" h="20801" stroke="0" extrusionOk="0">
                    <a:moveTo>
                      <a:pt x="20911" y="5412"/>
                    </a:moveTo>
                    <a:cubicBezTo>
                      <a:pt x="18982" y="12864"/>
                      <a:pt x="13232" y="18727"/>
                      <a:pt x="5819" y="20801"/>
                    </a:cubicBezTo>
                    <a:lnTo>
                      <a:pt x="0" y="0"/>
                    </a:lnTo>
                    <a:close/>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eaLnBrk="0" hangingPunct="0"/>
                <a:endParaRPr lang="en-US" altLang="en-US" b="1">
                  <a:solidFill>
                    <a:srgbClr val="FF0000"/>
                  </a:solidFill>
                </a:endParaRPr>
              </a:p>
            </p:txBody>
          </p:sp>
          <p:sp>
            <p:nvSpPr>
              <p:cNvPr id="24" name="Line 16"/>
              <p:cNvSpPr>
                <a:spLocks noChangeShapeType="1"/>
              </p:cNvSpPr>
              <p:nvPr/>
            </p:nvSpPr>
            <p:spPr bwMode="auto">
              <a:xfrm flipV="1">
                <a:off x="379" y="1815"/>
                <a:ext cx="91" cy="45"/>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5" name="Arc 17"/>
              <p:cNvSpPr>
                <a:spLocks/>
              </p:cNvSpPr>
              <p:nvPr/>
            </p:nvSpPr>
            <p:spPr bwMode="auto">
              <a:xfrm rot="-687437" flipH="1" flipV="1">
                <a:off x="1324" y="1786"/>
                <a:ext cx="136" cy="128"/>
              </a:xfrm>
              <a:custGeom>
                <a:avLst/>
                <a:gdLst>
                  <a:gd name="G0" fmla="+- 0 0 0"/>
                  <a:gd name="G1" fmla="+- 213 0 0"/>
                  <a:gd name="G2" fmla="+- 21600 0 0"/>
                  <a:gd name="T0" fmla="*/ 21599 w 21600"/>
                  <a:gd name="T1" fmla="*/ 0 h 20374"/>
                  <a:gd name="T2" fmla="*/ 7751 w 21600"/>
                  <a:gd name="T3" fmla="*/ 20374 h 20374"/>
                  <a:gd name="T4" fmla="*/ 0 w 21600"/>
                  <a:gd name="T5" fmla="*/ 213 h 20374"/>
                </a:gdLst>
                <a:ahLst/>
                <a:cxnLst>
                  <a:cxn ang="0">
                    <a:pos x="T0" y="T1"/>
                  </a:cxn>
                  <a:cxn ang="0">
                    <a:pos x="T2" y="T3"/>
                  </a:cxn>
                  <a:cxn ang="0">
                    <a:pos x="T4" y="T5"/>
                  </a:cxn>
                </a:cxnLst>
                <a:rect l="0" t="0" r="r" b="b"/>
                <a:pathLst>
                  <a:path w="21600" h="20374" fill="none" extrusionOk="0">
                    <a:moveTo>
                      <a:pt x="21598" y="0"/>
                    </a:moveTo>
                    <a:cubicBezTo>
                      <a:pt x="21599" y="70"/>
                      <a:pt x="21600" y="141"/>
                      <a:pt x="21600" y="213"/>
                    </a:cubicBezTo>
                    <a:cubicBezTo>
                      <a:pt x="21600" y="9151"/>
                      <a:pt x="16094" y="17166"/>
                      <a:pt x="7751" y="20374"/>
                    </a:cubicBezTo>
                  </a:path>
                  <a:path w="21600" h="20374" stroke="0" extrusionOk="0">
                    <a:moveTo>
                      <a:pt x="21598" y="0"/>
                    </a:moveTo>
                    <a:cubicBezTo>
                      <a:pt x="21599" y="70"/>
                      <a:pt x="21600" y="141"/>
                      <a:pt x="21600" y="213"/>
                    </a:cubicBezTo>
                    <a:cubicBezTo>
                      <a:pt x="21600" y="9151"/>
                      <a:pt x="16094" y="17166"/>
                      <a:pt x="7751" y="20374"/>
                    </a:cubicBezTo>
                    <a:lnTo>
                      <a:pt x="0" y="213"/>
                    </a:lnTo>
                    <a:close/>
                  </a:path>
                </a:pathLst>
              </a:custGeom>
              <a:noFill/>
              <a:ln w="9525">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6" name="Arc 18"/>
              <p:cNvSpPr>
                <a:spLocks/>
              </p:cNvSpPr>
              <p:nvPr/>
            </p:nvSpPr>
            <p:spPr bwMode="auto">
              <a:xfrm rot="-687437" flipH="1" flipV="1">
                <a:off x="1353" y="1800"/>
                <a:ext cx="136" cy="121"/>
              </a:xfrm>
              <a:custGeom>
                <a:avLst/>
                <a:gdLst>
                  <a:gd name="G0" fmla="+- 0 0 0"/>
                  <a:gd name="G1" fmla="+- 0 0 0"/>
                  <a:gd name="G2" fmla="+- 21600 0 0"/>
                  <a:gd name="T0" fmla="*/ 21587 w 21587"/>
                  <a:gd name="T1" fmla="*/ 763 h 19285"/>
                  <a:gd name="T2" fmla="*/ 9728 w 21587"/>
                  <a:gd name="T3" fmla="*/ 19285 h 19285"/>
                  <a:gd name="T4" fmla="*/ 0 w 21587"/>
                  <a:gd name="T5" fmla="*/ 0 h 19285"/>
                </a:gdLst>
                <a:ahLst/>
                <a:cxnLst>
                  <a:cxn ang="0">
                    <a:pos x="T0" y="T1"/>
                  </a:cxn>
                  <a:cxn ang="0">
                    <a:pos x="T2" y="T3"/>
                  </a:cxn>
                  <a:cxn ang="0">
                    <a:pos x="T4" y="T5"/>
                  </a:cxn>
                </a:cxnLst>
                <a:rect l="0" t="0" r="r" b="b"/>
                <a:pathLst>
                  <a:path w="21587" h="19285" fill="none" extrusionOk="0">
                    <a:moveTo>
                      <a:pt x="21586" y="762"/>
                    </a:moveTo>
                    <a:cubicBezTo>
                      <a:pt x="21308" y="8637"/>
                      <a:pt x="16763" y="15736"/>
                      <a:pt x="9728" y="19285"/>
                    </a:cubicBezTo>
                  </a:path>
                  <a:path w="21587" h="19285" stroke="0" extrusionOk="0">
                    <a:moveTo>
                      <a:pt x="21586" y="762"/>
                    </a:moveTo>
                    <a:cubicBezTo>
                      <a:pt x="21308" y="8637"/>
                      <a:pt x="16763" y="15736"/>
                      <a:pt x="9728" y="19285"/>
                    </a:cubicBezTo>
                    <a:lnTo>
                      <a:pt x="0" y="0"/>
                    </a:lnTo>
                    <a:close/>
                  </a:path>
                </a:pathLst>
              </a:custGeom>
              <a:noFill/>
              <a:ln w="9525">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15" name="Text Box 19"/>
            <p:cNvSpPr txBox="1">
              <a:spLocks noChangeArrowheads="1"/>
            </p:cNvSpPr>
            <p:nvPr/>
          </p:nvSpPr>
          <p:spPr bwMode="auto">
            <a:xfrm>
              <a:off x="612" y="754"/>
              <a:ext cx="227"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800" b="1" dirty="0">
                  <a:solidFill>
                    <a:srgbClr val="FF0000"/>
                  </a:solidFill>
                </a:rPr>
                <a:t>A</a:t>
              </a:r>
            </a:p>
          </p:txBody>
        </p:sp>
        <p:sp>
          <p:nvSpPr>
            <p:cNvPr id="16" name="Text Box 20"/>
            <p:cNvSpPr txBox="1">
              <a:spLocks noChangeArrowheads="1"/>
            </p:cNvSpPr>
            <p:nvPr/>
          </p:nvSpPr>
          <p:spPr bwMode="auto">
            <a:xfrm>
              <a:off x="1510" y="1640"/>
              <a:ext cx="227"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800" b="1" dirty="0">
                  <a:solidFill>
                    <a:srgbClr val="FF0000"/>
                  </a:solidFill>
                </a:rPr>
                <a:t>C</a:t>
              </a:r>
            </a:p>
          </p:txBody>
        </p:sp>
        <p:sp>
          <p:nvSpPr>
            <p:cNvPr id="17" name="Text Box 21"/>
            <p:cNvSpPr txBox="1">
              <a:spLocks noChangeArrowheads="1"/>
            </p:cNvSpPr>
            <p:nvPr/>
          </p:nvSpPr>
          <p:spPr bwMode="auto">
            <a:xfrm>
              <a:off x="66" y="1644"/>
              <a:ext cx="227"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800" b="1" dirty="0">
                  <a:solidFill>
                    <a:srgbClr val="FF0000"/>
                  </a:solidFill>
                </a:rPr>
                <a:t>B</a:t>
              </a:r>
            </a:p>
          </p:txBody>
        </p:sp>
        <p:sp>
          <p:nvSpPr>
            <p:cNvPr id="18" name="Text Box 22"/>
            <p:cNvSpPr txBox="1">
              <a:spLocks noChangeArrowheads="1"/>
            </p:cNvSpPr>
            <p:nvPr/>
          </p:nvSpPr>
          <p:spPr bwMode="auto">
            <a:xfrm>
              <a:off x="249" y="1208"/>
              <a:ext cx="31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b="1">
                  <a:solidFill>
                    <a:schemeClr val="accent2"/>
                  </a:solidFill>
                </a:rPr>
                <a:t>4</a:t>
              </a:r>
            </a:p>
          </p:txBody>
        </p:sp>
        <p:sp>
          <p:nvSpPr>
            <p:cNvPr id="19" name="Text Box 23"/>
            <p:cNvSpPr txBox="1">
              <a:spLocks noChangeArrowheads="1"/>
            </p:cNvSpPr>
            <p:nvPr/>
          </p:nvSpPr>
          <p:spPr bwMode="auto">
            <a:xfrm>
              <a:off x="1065" y="1202"/>
              <a:ext cx="31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b="1">
                  <a:solidFill>
                    <a:schemeClr val="accent2"/>
                  </a:solidFill>
                </a:rPr>
                <a:t>5</a:t>
              </a:r>
            </a:p>
          </p:txBody>
        </p:sp>
        <p:sp>
          <p:nvSpPr>
            <p:cNvPr id="20" name="Text Box 24"/>
            <p:cNvSpPr txBox="1">
              <a:spLocks noChangeArrowheads="1"/>
            </p:cNvSpPr>
            <p:nvPr/>
          </p:nvSpPr>
          <p:spPr bwMode="auto">
            <a:xfrm>
              <a:off x="703" y="1748"/>
              <a:ext cx="31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b="1">
                  <a:solidFill>
                    <a:schemeClr val="accent2"/>
                  </a:solidFill>
                </a:rPr>
                <a:t>6</a:t>
              </a:r>
            </a:p>
          </p:txBody>
        </p:sp>
      </p:grpSp>
      <p:grpSp>
        <p:nvGrpSpPr>
          <p:cNvPr id="30" name="Group 25"/>
          <p:cNvGrpSpPr>
            <a:grpSpLocks/>
          </p:cNvGrpSpPr>
          <p:nvPr/>
        </p:nvGrpSpPr>
        <p:grpSpPr bwMode="auto">
          <a:xfrm rot="16200000">
            <a:off x="9810689" y="466037"/>
            <a:ext cx="1819655" cy="3058064"/>
            <a:chOff x="1995" y="1203"/>
            <a:chExt cx="605" cy="989"/>
          </a:xfrm>
        </p:grpSpPr>
        <p:grpSp>
          <p:nvGrpSpPr>
            <p:cNvPr id="31" name="Group 26"/>
            <p:cNvGrpSpPr>
              <a:grpSpLocks/>
            </p:cNvGrpSpPr>
            <p:nvPr/>
          </p:nvGrpSpPr>
          <p:grpSpPr bwMode="auto">
            <a:xfrm rot="5400000">
              <a:off x="1961" y="1480"/>
              <a:ext cx="647" cy="386"/>
              <a:chOff x="249" y="1162"/>
              <a:chExt cx="1316" cy="785"/>
            </a:xfrm>
          </p:grpSpPr>
          <p:grpSp>
            <p:nvGrpSpPr>
              <p:cNvPr id="38" name="Group 27"/>
              <p:cNvGrpSpPr>
                <a:grpSpLocks/>
              </p:cNvGrpSpPr>
              <p:nvPr/>
            </p:nvGrpSpPr>
            <p:grpSpPr bwMode="auto">
              <a:xfrm>
                <a:off x="249" y="1162"/>
                <a:ext cx="1316" cy="771"/>
                <a:chOff x="249" y="1162"/>
                <a:chExt cx="1316" cy="771"/>
              </a:xfrm>
            </p:grpSpPr>
            <p:sp>
              <p:nvSpPr>
                <p:cNvPr id="44" name="Line 28"/>
                <p:cNvSpPr>
                  <a:spLocks noChangeShapeType="1"/>
                </p:cNvSpPr>
                <p:nvPr/>
              </p:nvSpPr>
              <p:spPr bwMode="auto">
                <a:xfrm flipH="1">
                  <a:off x="249" y="1162"/>
                  <a:ext cx="499" cy="77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5" name="Line 29"/>
                <p:cNvSpPr>
                  <a:spLocks noChangeShapeType="1"/>
                </p:cNvSpPr>
                <p:nvPr/>
              </p:nvSpPr>
              <p:spPr bwMode="auto">
                <a:xfrm>
                  <a:off x="249" y="1933"/>
                  <a:ext cx="13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6" name="Line 30"/>
                <p:cNvSpPr>
                  <a:spLocks noChangeShapeType="1"/>
                </p:cNvSpPr>
                <p:nvPr/>
              </p:nvSpPr>
              <p:spPr bwMode="auto">
                <a:xfrm>
                  <a:off x="748" y="1162"/>
                  <a:ext cx="817" cy="77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39" name="Arc 31"/>
              <p:cNvSpPr>
                <a:spLocks/>
              </p:cNvSpPr>
              <p:nvPr/>
            </p:nvSpPr>
            <p:spPr bwMode="auto">
              <a:xfrm rot="-3172411" flipH="1" flipV="1">
                <a:off x="661" y="1175"/>
                <a:ext cx="177" cy="178"/>
              </a:xfrm>
              <a:custGeom>
                <a:avLst/>
                <a:gdLst>
                  <a:gd name="G0" fmla="+- 0 0 0"/>
                  <a:gd name="G1" fmla="+- 21222 0 0"/>
                  <a:gd name="G2" fmla="+- 21600 0 0"/>
                  <a:gd name="T0" fmla="*/ 4025 w 21107"/>
                  <a:gd name="T1" fmla="*/ 0 h 21222"/>
                  <a:gd name="T2" fmla="*/ 21107 w 21107"/>
                  <a:gd name="T3" fmla="*/ 16635 h 21222"/>
                  <a:gd name="T4" fmla="*/ 0 w 21107"/>
                  <a:gd name="T5" fmla="*/ 21222 h 21222"/>
                </a:gdLst>
                <a:ahLst/>
                <a:cxnLst>
                  <a:cxn ang="0">
                    <a:pos x="T0" y="T1"/>
                  </a:cxn>
                  <a:cxn ang="0">
                    <a:pos x="T2" y="T3"/>
                  </a:cxn>
                  <a:cxn ang="0">
                    <a:pos x="T4" y="T5"/>
                  </a:cxn>
                </a:cxnLst>
                <a:rect l="0" t="0" r="r" b="b"/>
                <a:pathLst>
                  <a:path w="21107" h="21222" fill="none" extrusionOk="0">
                    <a:moveTo>
                      <a:pt x="4024" y="0"/>
                    </a:moveTo>
                    <a:cubicBezTo>
                      <a:pt x="12540" y="1615"/>
                      <a:pt x="19266" y="8164"/>
                      <a:pt x="21107" y="16634"/>
                    </a:cubicBezTo>
                  </a:path>
                  <a:path w="21107" h="21222" stroke="0" extrusionOk="0">
                    <a:moveTo>
                      <a:pt x="4024" y="0"/>
                    </a:moveTo>
                    <a:cubicBezTo>
                      <a:pt x="12540" y="1615"/>
                      <a:pt x="19266" y="8164"/>
                      <a:pt x="21107" y="16634"/>
                    </a:cubicBezTo>
                    <a:lnTo>
                      <a:pt x="0" y="21222"/>
                    </a:lnTo>
                    <a:close/>
                  </a:path>
                </a:pathLst>
              </a:custGeom>
              <a:noFill/>
              <a:ln w="9525">
                <a:solidFill>
                  <a:srgbClr val="66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0" name="Arc 32"/>
              <p:cNvSpPr>
                <a:spLocks/>
              </p:cNvSpPr>
              <p:nvPr/>
            </p:nvSpPr>
            <p:spPr bwMode="auto">
              <a:xfrm rot="1092111" flipV="1">
                <a:off x="283" y="1772"/>
                <a:ext cx="176" cy="175"/>
              </a:xfrm>
              <a:custGeom>
                <a:avLst/>
                <a:gdLst>
                  <a:gd name="G0" fmla="+- 0 0 0"/>
                  <a:gd name="G1" fmla="+- 0 0 0"/>
                  <a:gd name="G2" fmla="+- 21600 0 0"/>
                  <a:gd name="T0" fmla="*/ 20911 w 20911"/>
                  <a:gd name="T1" fmla="*/ 5412 h 20801"/>
                  <a:gd name="T2" fmla="*/ 5819 w 20911"/>
                  <a:gd name="T3" fmla="*/ 20801 h 20801"/>
                  <a:gd name="T4" fmla="*/ 0 w 20911"/>
                  <a:gd name="T5" fmla="*/ 0 h 20801"/>
                </a:gdLst>
                <a:ahLst/>
                <a:cxnLst>
                  <a:cxn ang="0">
                    <a:pos x="T0" y="T1"/>
                  </a:cxn>
                  <a:cxn ang="0">
                    <a:pos x="T2" y="T3"/>
                  </a:cxn>
                  <a:cxn ang="0">
                    <a:pos x="T4" y="T5"/>
                  </a:cxn>
                </a:cxnLst>
                <a:rect l="0" t="0" r="r" b="b"/>
                <a:pathLst>
                  <a:path w="20911" h="20801" fill="none" extrusionOk="0">
                    <a:moveTo>
                      <a:pt x="20911" y="5412"/>
                    </a:moveTo>
                    <a:cubicBezTo>
                      <a:pt x="18982" y="12864"/>
                      <a:pt x="13232" y="18727"/>
                      <a:pt x="5819" y="20801"/>
                    </a:cubicBezTo>
                  </a:path>
                  <a:path w="20911" h="20801" stroke="0" extrusionOk="0">
                    <a:moveTo>
                      <a:pt x="20911" y="5412"/>
                    </a:moveTo>
                    <a:cubicBezTo>
                      <a:pt x="18982" y="12864"/>
                      <a:pt x="13232" y="18727"/>
                      <a:pt x="5819" y="20801"/>
                    </a:cubicBezTo>
                    <a:lnTo>
                      <a:pt x="0" y="0"/>
                    </a:lnTo>
                    <a:close/>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1" name="Line 33"/>
              <p:cNvSpPr>
                <a:spLocks noChangeShapeType="1"/>
              </p:cNvSpPr>
              <p:nvPr/>
            </p:nvSpPr>
            <p:spPr bwMode="auto">
              <a:xfrm flipV="1">
                <a:off x="379" y="1815"/>
                <a:ext cx="91" cy="45"/>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2" name="Arc 34"/>
              <p:cNvSpPr>
                <a:spLocks/>
              </p:cNvSpPr>
              <p:nvPr/>
            </p:nvSpPr>
            <p:spPr bwMode="auto">
              <a:xfrm rot="-687437" flipH="1" flipV="1">
                <a:off x="1324" y="1786"/>
                <a:ext cx="136" cy="128"/>
              </a:xfrm>
              <a:custGeom>
                <a:avLst/>
                <a:gdLst>
                  <a:gd name="G0" fmla="+- 0 0 0"/>
                  <a:gd name="G1" fmla="+- 213 0 0"/>
                  <a:gd name="G2" fmla="+- 21600 0 0"/>
                  <a:gd name="T0" fmla="*/ 21599 w 21600"/>
                  <a:gd name="T1" fmla="*/ 0 h 20374"/>
                  <a:gd name="T2" fmla="*/ 7751 w 21600"/>
                  <a:gd name="T3" fmla="*/ 20374 h 20374"/>
                  <a:gd name="T4" fmla="*/ 0 w 21600"/>
                  <a:gd name="T5" fmla="*/ 213 h 20374"/>
                </a:gdLst>
                <a:ahLst/>
                <a:cxnLst>
                  <a:cxn ang="0">
                    <a:pos x="T0" y="T1"/>
                  </a:cxn>
                  <a:cxn ang="0">
                    <a:pos x="T2" y="T3"/>
                  </a:cxn>
                  <a:cxn ang="0">
                    <a:pos x="T4" y="T5"/>
                  </a:cxn>
                </a:cxnLst>
                <a:rect l="0" t="0" r="r" b="b"/>
                <a:pathLst>
                  <a:path w="21600" h="20374" fill="none" extrusionOk="0">
                    <a:moveTo>
                      <a:pt x="21598" y="0"/>
                    </a:moveTo>
                    <a:cubicBezTo>
                      <a:pt x="21599" y="70"/>
                      <a:pt x="21600" y="141"/>
                      <a:pt x="21600" y="213"/>
                    </a:cubicBezTo>
                    <a:cubicBezTo>
                      <a:pt x="21600" y="9151"/>
                      <a:pt x="16094" y="17166"/>
                      <a:pt x="7751" y="20374"/>
                    </a:cubicBezTo>
                  </a:path>
                  <a:path w="21600" h="20374" stroke="0" extrusionOk="0">
                    <a:moveTo>
                      <a:pt x="21598" y="0"/>
                    </a:moveTo>
                    <a:cubicBezTo>
                      <a:pt x="21599" y="70"/>
                      <a:pt x="21600" y="141"/>
                      <a:pt x="21600" y="213"/>
                    </a:cubicBezTo>
                    <a:cubicBezTo>
                      <a:pt x="21600" y="9151"/>
                      <a:pt x="16094" y="17166"/>
                      <a:pt x="7751" y="20374"/>
                    </a:cubicBezTo>
                    <a:lnTo>
                      <a:pt x="0" y="213"/>
                    </a:lnTo>
                    <a:close/>
                  </a:path>
                </a:pathLst>
              </a:custGeom>
              <a:noFill/>
              <a:ln w="9525">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3" name="Arc 35"/>
              <p:cNvSpPr>
                <a:spLocks/>
              </p:cNvSpPr>
              <p:nvPr/>
            </p:nvSpPr>
            <p:spPr bwMode="auto">
              <a:xfrm rot="-687437" flipH="1" flipV="1">
                <a:off x="1353" y="1800"/>
                <a:ext cx="136" cy="121"/>
              </a:xfrm>
              <a:custGeom>
                <a:avLst/>
                <a:gdLst>
                  <a:gd name="G0" fmla="+- 0 0 0"/>
                  <a:gd name="G1" fmla="+- 0 0 0"/>
                  <a:gd name="G2" fmla="+- 21600 0 0"/>
                  <a:gd name="T0" fmla="*/ 21587 w 21587"/>
                  <a:gd name="T1" fmla="*/ 763 h 19285"/>
                  <a:gd name="T2" fmla="*/ 9728 w 21587"/>
                  <a:gd name="T3" fmla="*/ 19285 h 19285"/>
                  <a:gd name="T4" fmla="*/ 0 w 21587"/>
                  <a:gd name="T5" fmla="*/ 0 h 19285"/>
                </a:gdLst>
                <a:ahLst/>
                <a:cxnLst>
                  <a:cxn ang="0">
                    <a:pos x="T0" y="T1"/>
                  </a:cxn>
                  <a:cxn ang="0">
                    <a:pos x="T2" y="T3"/>
                  </a:cxn>
                  <a:cxn ang="0">
                    <a:pos x="T4" y="T5"/>
                  </a:cxn>
                </a:cxnLst>
                <a:rect l="0" t="0" r="r" b="b"/>
                <a:pathLst>
                  <a:path w="21587" h="19285" fill="none" extrusionOk="0">
                    <a:moveTo>
                      <a:pt x="21586" y="762"/>
                    </a:moveTo>
                    <a:cubicBezTo>
                      <a:pt x="21308" y="8637"/>
                      <a:pt x="16763" y="15736"/>
                      <a:pt x="9728" y="19285"/>
                    </a:cubicBezTo>
                  </a:path>
                  <a:path w="21587" h="19285" stroke="0" extrusionOk="0">
                    <a:moveTo>
                      <a:pt x="21586" y="762"/>
                    </a:moveTo>
                    <a:cubicBezTo>
                      <a:pt x="21308" y="8637"/>
                      <a:pt x="16763" y="15736"/>
                      <a:pt x="9728" y="19285"/>
                    </a:cubicBezTo>
                    <a:lnTo>
                      <a:pt x="0" y="0"/>
                    </a:lnTo>
                    <a:close/>
                  </a:path>
                </a:pathLst>
              </a:custGeom>
              <a:noFill/>
              <a:ln w="9525">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32" name="Text Box 36"/>
            <p:cNvSpPr txBox="1">
              <a:spLocks noChangeArrowheads="1"/>
            </p:cNvSpPr>
            <p:nvPr/>
          </p:nvSpPr>
          <p:spPr bwMode="auto">
            <a:xfrm rot="5400000">
              <a:off x="2413" y="1536"/>
              <a:ext cx="241" cy="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altLang="en-US" sz="2800" b="1" dirty="0">
                  <a:solidFill>
                    <a:srgbClr val="FF0000"/>
                  </a:solidFill>
                </a:rPr>
                <a:t>A’</a:t>
              </a:r>
            </a:p>
          </p:txBody>
        </p:sp>
        <p:sp>
          <p:nvSpPr>
            <p:cNvPr id="33" name="Text Box 37"/>
            <p:cNvSpPr txBox="1">
              <a:spLocks noChangeArrowheads="1"/>
            </p:cNvSpPr>
            <p:nvPr/>
          </p:nvSpPr>
          <p:spPr bwMode="auto">
            <a:xfrm rot="5400000">
              <a:off x="2048" y="1251"/>
              <a:ext cx="219" cy="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altLang="en-US" sz="2800" b="1" dirty="0">
                  <a:solidFill>
                    <a:srgbClr val="FF0000"/>
                  </a:solidFill>
                </a:rPr>
                <a:t>B’</a:t>
              </a:r>
            </a:p>
          </p:txBody>
        </p:sp>
        <p:sp>
          <p:nvSpPr>
            <p:cNvPr id="34" name="Text Box 38"/>
            <p:cNvSpPr txBox="1">
              <a:spLocks noChangeArrowheads="1"/>
            </p:cNvSpPr>
            <p:nvPr/>
          </p:nvSpPr>
          <p:spPr bwMode="auto">
            <a:xfrm rot="5400000">
              <a:off x="1987" y="2015"/>
              <a:ext cx="223" cy="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altLang="en-US" sz="2800" b="1" dirty="0">
                  <a:solidFill>
                    <a:srgbClr val="FF0000"/>
                  </a:solidFill>
                </a:rPr>
                <a:t>C’</a:t>
              </a:r>
            </a:p>
          </p:txBody>
        </p:sp>
        <p:sp>
          <p:nvSpPr>
            <p:cNvPr id="35" name="Text Box 39"/>
            <p:cNvSpPr txBox="1">
              <a:spLocks noChangeArrowheads="1"/>
            </p:cNvSpPr>
            <p:nvPr/>
          </p:nvSpPr>
          <p:spPr bwMode="auto">
            <a:xfrm rot="5589916">
              <a:off x="2071" y="1313"/>
              <a:ext cx="401" cy="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b="1">
                  <a:solidFill>
                    <a:schemeClr val="accent2"/>
                  </a:solidFill>
                </a:rPr>
                <a:t>2</a:t>
              </a:r>
            </a:p>
          </p:txBody>
        </p:sp>
        <p:sp>
          <p:nvSpPr>
            <p:cNvPr id="36" name="Text Box 40"/>
            <p:cNvSpPr txBox="1">
              <a:spLocks noChangeArrowheads="1"/>
            </p:cNvSpPr>
            <p:nvPr/>
          </p:nvSpPr>
          <p:spPr bwMode="auto">
            <a:xfrm rot="8895978">
              <a:off x="2169" y="1676"/>
              <a:ext cx="317"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b="1" dirty="0">
                  <a:solidFill>
                    <a:schemeClr val="accent2"/>
                  </a:solidFill>
                </a:rPr>
                <a:t>2,5</a:t>
              </a:r>
            </a:p>
          </p:txBody>
        </p:sp>
        <p:sp>
          <p:nvSpPr>
            <p:cNvPr id="37" name="Text Box 41"/>
            <p:cNvSpPr txBox="1">
              <a:spLocks noChangeArrowheads="1"/>
            </p:cNvSpPr>
            <p:nvPr/>
          </p:nvSpPr>
          <p:spPr bwMode="auto">
            <a:xfrm rot="5400000">
              <a:off x="1845" y="1587"/>
              <a:ext cx="401" cy="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altLang="en-US" sz="2000" b="1" dirty="0">
                  <a:solidFill>
                    <a:schemeClr val="accent2"/>
                  </a:solidFill>
                </a:rPr>
                <a:t>3</a:t>
              </a:r>
            </a:p>
          </p:txBody>
        </p:sp>
      </p:grpSp>
      <p:sp>
        <p:nvSpPr>
          <p:cNvPr id="3" name="Hộp Văn bản 2"/>
          <p:cNvSpPr txBox="1"/>
          <p:nvPr/>
        </p:nvSpPr>
        <p:spPr>
          <a:xfrm>
            <a:off x="8850131" y="2743812"/>
            <a:ext cx="1599168" cy="584775"/>
          </a:xfrm>
          <a:prstGeom prst="rect">
            <a:avLst/>
          </a:prstGeom>
          <a:noFill/>
        </p:spPr>
        <p:txBody>
          <a:bodyPr wrap="square" rtlCol="0">
            <a:spAutoFit/>
          </a:bodyPr>
          <a:lstStyle/>
          <a:p>
            <a:r>
              <a:rPr lang="en-US" sz="3200" b="1" dirty="0" err="1" smtClean="0">
                <a:solidFill>
                  <a:srgbClr val="0000FF"/>
                </a:solidFill>
                <a:latin typeface="Times New Roman" panose="02020603050405020304" pitchFamily="18" charset="0"/>
                <a:cs typeface="Times New Roman" panose="02020603050405020304" pitchFamily="18" charset="0"/>
              </a:rPr>
              <a:t>Hình</a:t>
            </a:r>
            <a:r>
              <a:rPr lang="en-US" sz="3200" b="1" dirty="0" smtClean="0">
                <a:solidFill>
                  <a:srgbClr val="0000FF"/>
                </a:solidFill>
                <a:latin typeface="Times New Roman" panose="02020603050405020304" pitchFamily="18" charset="0"/>
                <a:cs typeface="Times New Roman" panose="02020603050405020304" pitchFamily="18" charset="0"/>
              </a:rPr>
              <a:t> 29</a:t>
            </a:r>
            <a:endParaRPr lang="vi-VN" sz="32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01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arn(inVertical)">
                                      <p:cBhvr>
                                        <p:cTn id="15" dur="500"/>
                                        <p:tgtEl>
                                          <p:spTgt spid="4">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barn(inVertical)">
                                      <p:cBhvr>
                                        <p:cTn id="18" dur="500"/>
                                        <p:tgtEl>
                                          <p:spTgt spid="4">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barn(inVertical)">
                                      <p:cBhvr>
                                        <p:cTn id="21" dur="500"/>
                                        <p:tgtEl>
                                          <p:spTgt spid="4">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barn(inVertical)">
                                      <p:cBhvr>
                                        <p:cTn id="24" dur="500"/>
                                        <p:tgtEl>
                                          <p:spTgt spid="4">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barn(inVertical)">
                                      <p:cBhvr>
                                        <p:cTn id="29" dur="500"/>
                                        <p:tgtEl>
                                          <p:spTgt spid="4">
                                            <p:txEl>
                                              <p:pRg st="5" end="5"/>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barn(inVertical)">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ircle(in)">
                                      <p:cBhvr>
                                        <p:cTn id="3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0" y="0"/>
            <a:ext cx="12192000" cy="871247"/>
          </a:xfrm>
          <a:solidFill>
            <a:schemeClr val="accent1">
              <a:lumMod val="20000"/>
              <a:lumOff val="80000"/>
            </a:schemeClr>
          </a:solidFill>
        </p:spPr>
        <p:txBody>
          <a:bodyPr>
            <a:normAutofit/>
          </a:bodyPr>
          <a:lstStyle/>
          <a:p>
            <a:r>
              <a:rPr lang="en-US" sz="3600" dirty="0" smtClean="0">
                <a:solidFill>
                  <a:srgbClr val="FF0000"/>
                </a:solidFill>
                <a:latin typeface="+mn-lt"/>
                <a:cs typeface="Times New Roman" panose="02020603050405020304" pitchFamily="18" charset="0"/>
              </a:rPr>
              <a:t>Tam </a:t>
            </a:r>
            <a:r>
              <a:rPr lang="en-US" sz="3600" dirty="0" err="1" smtClean="0">
                <a:solidFill>
                  <a:srgbClr val="FF0000"/>
                </a:solidFill>
                <a:latin typeface="+mn-lt"/>
                <a:cs typeface="Times New Roman" panose="02020603050405020304" pitchFamily="18" charset="0"/>
              </a:rPr>
              <a:t>giác</a:t>
            </a:r>
            <a:r>
              <a:rPr lang="en-US" sz="3600" dirty="0" smtClean="0">
                <a:solidFill>
                  <a:srgbClr val="FF0000"/>
                </a:solidFill>
                <a:latin typeface="+mn-lt"/>
                <a:cs typeface="Times New Roman" panose="02020603050405020304" pitchFamily="18" charset="0"/>
              </a:rPr>
              <a:t> A’B’C’ </a:t>
            </a:r>
            <a:r>
              <a:rPr lang="en-US" sz="3600" dirty="0" err="1" smtClean="0">
                <a:solidFill>
                  <a:srgbClr val="FF0000"/>
                </a:solidFill>
                <a:latin typeface="+mn-lt"/>
                <a:cs typeface="Times New Roman" panose="02020603050405020304" pitchFamily="18" charset="0"/>
              </a:rPr>
              <a:t>đồng</a:t>
            </a:r>
            <a:r>
              <a:rPr lang="en-US" sz="3600" dirty="0" smtClean="0">
                <a:solidFill>
                  <a:srgbClr val="FF0000"/>
                </a:solidFill>
                <a:latin typeface="+mn-lt"/>
                <a:cs typeface="Times New Roman" panose="02020603050405020304" pitchFamily="18" charset="0"/>
              </a:rPr>
              <a:t> </a:t>
            </a:r>
            <a:r>
              <a:rPr lang="en-US" sz="3600" dirty="0" err="1" smtClean="0">
                <a:solidFill>
                  <a:srgbClr val="FF0000"/>
                </a:solidFill>
                <a:latin typeface="+mn-lt"/>
                <a:cs typeface="Times New Roman" panose="02020603050405020304" pitchFamily="18" charset="0"/>
              </a:rPr>
              <a:t>dạng</a:t>
            </a:r>
            <a:r>
              <a:rPr lang="en-US" sz="3600" dirty="0" smtClean="0">
                <a:solidFill>
                  <a:srgbClr val="FF0000"/>
                </a:solidFill>
                <a:latin typeface="+mn-lt"/>
                <a:cs typeface="Times New Roman" panose="02020603050405020304" pitchFamily="18" charset="0"/>
              </a:rPr>
              <a:t> </a:t>
            </a:r>
            <a:r>
              <a:rPr lang="en-US" sz="3600" dirty="0" err="1" smtClean="0">
                <a:solidFill>
                  <a:srgbClr val="FF0000"/>
                </a:solidFill>
                <a:latin typeface="+mn-lt"/>
                <a:cs typeface="Times New Roman" panose="02020603050405020304" pitchFamily="18" charset="0"/>
              </a:rPr>
              <a:t>với</a:t>
            </a:r>
            <a:r>
              <a:rPr lang="en-US" sz="3600" dirty="0" smtClean="0">
                <a:solidFill>
                  <a:srgbClr val="FF0000"/>
                </a:solidFill>
                <a:latin typeface="+mn-lt"/>
                <a:cs typeface="Times New Roman" panose="02020603050405020304" pitchFamily="18" charset="0"/>
              </a:rPr>
              <a:t> tam </a:t>
            </a:r>
            <a:r>
              <a:rPr lang="en-US" sz="3600" dirty="0" err="1" smtClean="0">
                <a:solidFill>
                  <a:srgbClr val="FF0000"/>
                </a:solidFill>
                <a:latin typeface="+mn-lt"/>
                <a:cs typeface="Times New Roman" panose="02020603050405020304" pitchFamily="18" charset="0"/>
              </a:rPr>
              <a:t>giác</a:t>
            </a:r>
            <a:r>
              <a:rPr lang="en-US" sz="3600" dirty="0" smtClean="0">
                <a:solidFill>
                  <a:srgbClr val="FF0000"/>
                </a:solidFill>
                <a:latin typeface="+mn-lt"/>
                <a:cs typeface="Times New Roman" panose="02020603050405020304" pitchFamily="18" charset="0"/>
              </a:rPr>
              <a:t> ABC </a:t>
            </a:r>
            <a:r>
              <a:rPr lang="en-US" sz="3600" dirty="0" err="1" smtClean="0">
                <a:solidFill>
                  <a:srgbClr val="FF0000"/>
                </a:solidFill>
                <a:latin typeface="+mn-lt"/>
                <a:cs typeface="Times New Roman" panose="02020603050405020304" pitchFamily="18" charset="0"/>
              </a:rPr>
              <a:t>khi</a:t>
            </a:r>
            <a:r>
              <a:rPr lang="en-US" sz="3600" dirty="0" smtClean="0">
                <a:solidFill>
                  <a:srgbClr val="FF0000"/>
                </a:solidFill>
                <a:latin typeface="+mn-lt"/>
                <a:cs typeface="Times New Roman" panose="02020603050405020304" pitchFamily="18" charset="0"/>
              </a:rPr>
              <a:t> </a:t>
            </a:r>
            <a:r>
              <a:rPr lang="en-US" sz="3600" dirty="0" err="1" smtClean="0">
                <a:solidFill>
                  <a:srgbClr val="FF0000"/>
                </a:solidFill>
                <a:latin typeface="+mn-lt"/>
                <a:cs typeface="Times New Roman" panose="02020603050405020304" pitchFamily="18" charset="0"/>
              </a:rPr>
              <a:t>nào</a:t>
            </a:r>
            <a:r>
              <a:rPr lang="en-US" sz="3600" dirty="0" smtClean="0">
                <a:solidFill>
                  <a:srgbClr val="FF0000"/>
                </a:solidFill>
                <a:latin typeface="+mn-lt"/>
                <a:cs typeface="Times New Roman" panose="02020603050405020304" pitchFamily="18" charset="0"/>
              </a:rPr>
              <a:t>?</a:t>
            </a:r>
            <a:endParaRPr lang="vi-VN" sz="3600" dirty="0">
              <a:solidFill>
                <a:srgbClr val="FF0000"/>
              </a:solidFill>
              <a:latin typeface="+mn-lt"/>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hỗ dành sẵn cho Nội dung 2"/>
              <p:cNvSpPr>
                <a:spLocks noGrp="1"/>
              </p:cNvSpPr>
              <p:nvPr>
                <p:ph idx="1"/>
              </p:nvPr>
            </p:nvSpPr>
            <p:spPr>
              <a:xfrm>
                <a:off x="0" y="694286"/>
                <a:ext cx="12284299" cy="6163714"/>
              </a:xfrm>
              <a:solidFill>
                <a:schemeClr val="bg1"/>
              </a:solidFill>
            </p:spPr>
            <p:txBody>
              <a:bodyPr/>
              <a:lstStyle/>
              <a:p>
                <a:pPr marL="1371600" lvl="3" indent="0">
                  <a:buNone/>
                </a:pPr>
                <a:endParaRPr lang="en-US" dirty="0" smtClean="0"/>
              </a:p>
              <a:p>
                <a:pPr marL="1371600" lvl="3" indent="0">
                  <a:buNone/>
                </a:pPr>
                <a:endParaRPr lang="en-US" dirty="0" smtClean="0"/>
              </a:p>
              <a:p>
                <a:pPr marL="1371600" lvl="3" indent="0">
                  <a:buNone/>
                </a:pPr>
                <a:endParaRPr lang="en-US" dirty="0" smtClean="0"/>
              </a:p>
              <a:p>
                <a:pPr marL="1371600" lvl="3" indent="0">
                  <a:buNone/>
                </a:pPr>
                <a:endParaRPr lang="en-US" dirty="0" smtClean="0"/>
              </a:p>
              <a:p>
                <a:pPr marL="1371600" lvl="3" indent="0">
                  <a:buNone/>
                </a:pPr>
                <a:endParaRPr lang="en-US" dirty="0" smtClean="0"/>
              </a:p>
              <a:p>
                <a:pPr marL="1371600" lvl="3" indent="0">
                  <a:buNone/>
                </a:pPr>
                <a:endParaRPr lang="en-US" dirty="0" smtClean="0"/>
              </a:p>
              <a:p>
                <a:pPr marL="1371600" lvl="3" indent="0">
                  <a:buNone/>
                </a:pPr>
                <a:endParaRPr lang="en-US" dirty="0" smtClean="0"/>
              </a:p>
              <a:p>
                <a:pPr marL="1371600" lvl="3" indent="0">
                  <a:buNone/>
                </a:pPr>
                <a:endParaRPr lang="en-US" dirty="0" smtClean="0"/>
              </a:p>
              <a:p>
                <a:pPr marL="1371600" lvl="3" indent="0">
                  <a:buNone/>
                </a:pPr>
                <a:endParaRPr lang="en-US" dirty="0" smtClean="0"/>
              </a:p>
              <a:p>
                <a:pPr marL="1371600" lvl="3" indent="0">
                  <a:buNone/>
                </a:pPr>
                <a:endParaRPr lang="en-US" dirty="0" smtClean="0"/>
              </a:p>
              <a:p>
                <a:pPr marL="1371600" lvl="3" indent="0">
                  <a:buNone/>
                </a:pPr>
                <a:endParaRPr lang="en-US" dirty="0" smtClean="0"/>
              </a:p>
              <a:p>
                <a:pPr marL="1371600" lvl="3" indent="0">
                  <a:buNone/>
                </a:pPr>
                <a:endParaRPr lang="en-US" dirty="0" smtClean="0"/>
              </a:p>
              <a:p>
                <a:pPr marL="1371600" lvl="3" indent="0">
                  <a:buNone/>
                </a:pPr>
                <a:r>
                  <a:rPr lang="en-US" sz="3600" dirty="0" err="1" smtClean="0"/>
                  <a:t>Kí</a:t>
                </a:r>
                <a:r>
                  <a:rPr lang="en-US" sz="3600" dirty="0" smtClean="0"/>
                  <a:t> </a:t>
                </a:r>
                <a:r>
                  <a:rPr lang="en-US" sz="3600" dirty="0" err="1" smtClean="0"/>
                  <a:t>hiệu</a:t>
                </a:r>
                <a:r>
                  <a:rPr lang="en-US" sz="3600" dirty="0" smtClean="0"/>
                  <a:t>: </a:t>
                </a:r>
                <a:r>
                  <a:rPr lang="en-US" sz="3600" dirty="0" smtClean="0">
                    <a:latin typeface="Yu Gothic UI Semibold" panose="020B0700000000000000" pitchFamily="34" charset="-128"/>
                    <a:ea typeface="Yu Gothic UI Semibold" panose="020B0700000000000000" pitchFamily="34" charset="-128"/>
                  </a:rPr>
                  <a:t>∆</a:t>
                </a:r>
                <a:r>
                  <a:rPr lang="en-US" sz="3600" dirty="0" smtClean="0">
                    <a:ea typeface="Yu Gothic UI Semibold" panose="020B0700000000000000" pitchFamily="34" charset="-128"/>
                    <a:cs typeface="Times New Roman" panose="02020603050405020304" pitchFamily="18" charset="0"/>
                  </a:rPr>
                  <a:t>A’B’C’</a:t>
                </a:r>
                <a:r>
                  <a:rPr lang="en-US" sz="3600" dirty="0" smtClean="0">
                    <a:latin typeface="Yu Gothic UI Semilight" panose="020B0400000000000000" pitchFamily="34" charset="-128"/>
                    <a:ea typeface="Yu Gothic UI Semilight" panose="020B0400000000000000" pitchFamily="34" charset="-128"/>
                  </a:rPr>
                  <a:t>∽</a:t>
                </a:r>
                <a:r>
                  <a:rPr lang="en-US" sz="3600" dirty="0" smtClean="0">
                    <a:latin typeface="Yu Gothic UI Semibold" panose="020B0700000000000000" pitchFamily="34" charset="-128"/>
                    <a:ea typeface="Yu Gothic UI Semibold" panose="020B0700000000000000" pitchFamily="34" charset="-128"/>
                  </a:rPr>
                  <a:t>∆</a:t>
                </a:r>
                <a:r>
                  <a:rPr lang="en-US" sz="3600" dirty="0" smtClean="0">
                    <a:ea typeface="Yu Gothic UI Semibold" panose="020B0700000000000000" pitchFamily="34" charset="-128"/>
                  </a:rPr>
                  <a:t>ABC</a:t>
                </a:r>
                <a:endParaRPr lang="en-US" sz="3600" dirty="0" smtClean="0">
                  <a:solidFill>
                    <a:srgbClr val="C00000"/>
                  </a:solidFill>
                </a:endParaRPr>
              </a:p>
              <a:p>
                <a:pPr lvl="3">
                  <a:buFont typeface="Wingdings" panose="05000000000000000000" pitchFamily="2" charset="2"/>
                  <a:buChar char="v"/>
                </a:pPr>
                <a:r>
                  <a:rPr lang="en-US" sz="3600" dirty="0" err="1" smtClean="0"/>
                  <a:t>Tỉ</a:t>
                </a:r>
                <a:r>
                  <a:rPr lang="en-US" sz="3600" dirty="0" smtClean="0"/>
                  <a:t> </a:t>
                </a:r>
                <a:r>
                  <a:rPr lang="en-US" sz="3600" dirty="0" err="1" smtClean="0"/>
                  <a:t>số</a:t>
                </a:r>
                <a:r>
                  <a:rPr lang="en-US" sz="3600" dirty="0" smtClean="0"/>
                  <a:t> </a:t>
                </a:r>
                <a:r>
                  <a:rPr lang="en-US" sz="3600" dirty="0" err="1" smtClean="0"/>
                  <a:t>các</a:t>
                </a:r>
                <a:r>
                  <a:rPr lang="en-US" sz="3600" dirty="0" smtClean="0"/>
                  <a:t> </a:t>
                </a:r>
                <a:r>
                  <a:rPr lang="en-US" sz="3600" dirty="0" err="1" smtClean="0"/>
                  <a:t>cạnh</a:t>
                </a:r>
                <a:r>
                  <a:rPr lang="en-US" sz="3600" dirty="0" smtClean="0"/>
                  <a:t> </a:t>
                </a:r>
                <a:r>
                  <a:rPr lang="en-US" sz="3600" dirty="0" err="1" smtClean="0"/>
                  <a:t>tương</a:t>
                </a:r>
                <a:r>
                  <a:rPr lang="en-US" sz="3600" dirty="0" smtClean="0"/>
                  <a:t> </a:t>
                </a:r>
                <a:r>
                  <a:rPr lang="en-US" sz="3600" dirty="0" err="1" smtClean="0"/>
                  <a:t>ứng</a:t>
                </a:r>
                <a:r>
                  <a:rPr lang="en-US" sz="3600" dirty="0" smtClean="0"/>
                  <a:t> </a:t>
                </a:r>
                <a14:m>
                  <m:oMath xmlns:m="http://schemas.openxmlformats.org/officeDocument/2006/math">
                    <m:f>
                      <m:fPr>
                        <m:ctrlPr>
                          <a:rPr lang="en-US" sz="4400" i="1" smtClean="0">
                            <a:solidFill>
                              <a:srgbClr val="C00000"/>
                            </a:solidFill>
                            <a:latin typeface="Cambria Math"/>
                          </a:rPr>
                        </m:ctrlPr>
                      </m:fPr>
                      <m:num>
                        <m:sSup>
                          <m:sSupPr>
                            <m:ctrlPr>
                              <a:rPr lang="en-US" sz="4400" b="0" i="1" smtClean="0">
                                <a:solidFill>
                                  <a:srgbClr val="C00000"/>
                                </a:solidFill>
                                <a:latin typeface="Cambria Math"/>
                              </a:rPr>
                            </m:ctrlPr>
                          </m:sSupPr>
                          <m:e>
                            <m:r>
                              <a:rPr lang="en-US" sz="4400" b="0" i="1" smtClean="0">
                                <a:solidFill>
                                  <a:srgbClr val="C00000"/>
                                </a:solidFill>
                                <a:latin typeface="Cambria Math" panose="02040503050406030204" pitchFamily="18" charset="0"/>
                              </a:rPr>
                              <m:t>𝐴</m:t>
                            </m:r>
                          </m:e>
                          <m:sup>
                            <m:r>
                              <a:rPr lang="en-US" sz="4400" b="0" i="1" smtClean="0">
                                <a:solidFill>
                                  <a:srgbClr val="C00000"/>
                                </a:solidFill>
                                <a:latin typeface="Cambria Math" panose="02040503050406030204" pitchFamily="18" charset="0"/>
                              </a:rPr>
                              <m:t>′</m:t>
                            </m:r>
                          </m:sup>
                        </m:sSup>
                        <m:sSup>
                          <m:sSupPr>
                            <m:ctrlPr>
                              <a:rPr lang="en-US" sz="4400" b="0" i="1" smtClean="0">
                                <a:solidFill>
                                  <a:srgbClr val="C00000"/>
                                </a:solidFill>
                                <a:latin typeface="Cambria Math"/>
                              </a:rPr>
                            </m:ctrlPr>
                          </m:sSupPr>
                          <m:e>
                            <m:r>
                              <a:rPr lang="en-US" sz="4400" b="0" i="1" smtClean="0">
                                <a:solidFill>
                                  <a:srgbClr val="C00000"/>
                                </a:solidFill>
                                <a:latin typeface="Cambria Math" panose="02040503050406030204" pitchFamily="18" charset="0"/>
                              </a:rPr>
                              <m:t>𝐵</m:t>
                            </m:r>
                          </m:e>
                          <m:sup>
                            <m:r>
                              <a:rPr lang="en-US" sz="4400" b="0" i="1" smtClean="0">
                                <a:solidFill>
                                  <a:srgbClr val="C00000"/>
                                </a:solidFill>
                                <a:latin typeface="Cambria Math" panose="02040503050406030204" pitchFamily="18" charset="0"/>
                              </a:rPr>
                              <m:t>′</m:t>
                            </m:r>
                          </m:sup>
                        </m:sSup>
                      </m:num>
                      <m:den>
                        <m:r>
                          <a:rPr lang="en-US" sz="4400" b="0" i="1" smtClean="0">
                            <a:solidFill>
                              <a:srgbClr val="C00000"/>
                            </a:solidFill>
                            <a:latin typeface="Cambria Math" panose="02040503050406030204" pitchFamily="18" charset="0"/>
                          </a:rPr>
                          <m:t>𝐴𝐵</m:t>
                        </m:r>
                      </m:den>
                    </m:f>
                    <m:r>
                      <a:rPr lang="en-US" sz="4400" b="0" i="1" smtClean="0">
                        <a:solidFill>
                          <a:srgbClr val="C00000"/>
                        </a:solidFill>
                        <a:latin typeface="Cambria Math" panose="02040503050406030204" pitchFamily="18" charset="0"/>
                      </a:rPr>
                      <m:t>=</m:t>
                    </m:r>
                    <m:f>
                      <m:fPr>
                        <m:ctrlPr>
                          <a:rPr lang="en-US" sz="4400" b="0" i="1" smtClean="0">
                            <a:solidFill>
                              <a:srgbClr val="C00000"/>
                            </a:solidFill>
                            <a:latin typeface="Cambria Math"/>
                          </a:rPr>
                        </m:ctrlPr>
                      </m:fPr>
                      <m:num>
                        <m:sSup>
                          <m:sSupPr>
                            <m:ctrlPr>
                              <a:rPr lang="en-US" sz="4400" b="0" i="1" smtClean="0">
                                <a:solidFill>
                                  <a:srgbClr val="C00000"/>
                                </a:solidFill>
                                <a:latin typeface="Cambria Math"/>
                              </a:rPr>
                            </m:ctrlPr>
                          </m:sSupPr>
                          <m:e>
                            <m:r>
                              <a:rPr lang="en-US" sz="4400" b="0" i="1" smtClean="0">
                                <a:solidFill>
                                  <a:srgbClr val="C00000"/>
                                </a:solidFill>
                                <a:latin typeface="Cambria Math" panose="02040503050406030204" pitchFamily="18" charset="0"/>
                              </a:rPr>
                              <m:t>𝐵</m:t>
                            </m:r>
                          </m:e>
                          <m:sup>
                            <m:r>
                              <a:rPr lang="en-US" sz="4400" b="0" i="1" smtClean="0">
                                <a:solidFill>
                                  <a:srgbClr val="C00000"/>
                                </a:solidFill>
                                <a:latin typeface="Cambria Math" panose="02040503050406030204" pitchFamily="18" charset="0"/>
                              </a:rPr>
                              <m:t>′</m:t>
                            </m:r>
                          </m:sup>
                        </m:sSup>
                        <m:sSup>
                          <m:sSupPr>
                            <m:ctrlPr>
                              <a:rPr lang="en-US" sz="4400" b="0" i="1" smtClean="0">
                                <a:solidFill>
                                  <a:srgbClr val="C00000"/>
                                </a:solidFill>
                                <a:latin typeface="Cambria Math"/>
                              </a:rPr>
                            </m:ctrlPr>
                          </m:sSupPr>
                          <m:e>
                            <m:r>
                              <a:rPr lang="en-US" sz="4400" b="0" i="1" smtClean="0">
                                <a:solidFill>
                                  <a:srgbClr val="C00000"/>
                                </a:solidFill>
                                <a:latin typeface="Cambria Math" panose="02040503050406030204" pitchFamily="18" charset="0"/>
                              </a:rPr>
                              <m:t>𝐶</m:t>
                            </m:r>
                          </m:e>
                          <m:sup>
                            <m:r>
                              <a:rPr lang="en-US" sz="4400" b="0" i="1" smtClean="0">
                                <a:solidFill>
                                  <a:srgbClr val="C00000"/>
                                </a:solidFill>
                                <a:latin typeface="Cambria Math" panose="02040503050406030204" pitchFamily="18" charset="0"/>
                              </a:rPr>
                              <m:t>′</m:t>
                            </m:r>
                          </m:sup>
                        </m:sSup>
                      </m:num>
                      <m:den>
                        <m:r>
                          <a:rPr lang="en-US" sz="4400" b="0" i="1" smtClean="0">
                            <a:solidFill>
                              <a:srgbClr val="C00000"/>
                            </a:solidFill>
                            <a:latin typeface="Cambria Math" panose="02040503050406030204" pitchFamily="18" charset="0"/>
                          </a:rPr>
                          <m:t>𝐵𝐶</m:t>
                        </m:r>
                      </m:den>
                    </m:f>
                    <m:r>
                      <a:rPr lang="en-US" sz="4400" b="0" i="0" smtClean="0">
                        <a:solidFill>
                          <a:srgbClr val="C00000"/>
                        </a:solidFill>
                        <a:latin typeface="Cambria Math" panose="02040503050406030204" pitchFamily="18" charset="0"/>
                      </a:rPr>
                      <m:t>=</m:t>
                    </m:r>
                    <m:f>
                      <m:fPr>
                        <m:ctrlPr>
                          <a:rPr lang="en-US" sz="4400" b="0" i="1" smtClean="0">
                            <a:solidFill>
                              <a:srgbClr val="C00000"/>
                            </a:solidFill>
                            <a:latin typeface="Cambria Math"/>
                          </a:rPr>
                        </m:ctrlPr>
                      </m:fPr>
                      <m:num>
                        <m:sSup>
                          <m:sSupPr>
                            <m:ctrlPr>
                              <a:rPr lang="en-US" sz="4400" b="0" i="1" smtClean="0">
                                <a:solidFill>
                                  <a:srgbClr val="C00000"/>
                                </a:solidFill>
                                <a:latin typeface="Cambria Math"/>
                              </a:rPr>
                            </m:ctrlPr>
                          </m:sSupPr>
                          <m:e>
                            <m:r>
                              <a:rPr lang="en-US" sz="4400" b="0" i="1" smtClean="0">
                                <a:solidFill>
                                  <a:srgbClr val="C00000"/>
                                </a:solidFill>
                                <a:latin typeface="Cambria Math" panose="02040503050406030204" pitchFamily="18" charset="0"/>
                              </a:rPr>
                              <m:t>𝐶</m:t>
                            </m:r>
                          </m:e>
                          <m:sup>
                            <m:r>
                              <a:rPr lang="en-US" sz="4400" b="0" i="1" smtClean="0">
                                <a:solidFill>
                                  <a:srgbClr val="C00000"/>
                                </a:solidFill>
                                <a:latin typeface="Cambria Math" panose="02040503050406030204" pitchFamily="18" charset="0"/>
                              </a:rPr>
                              <m:t>′</m:t>
                            </m:r>
                          </m:sup>
                        </m:sSup>
                        <m:sSup>
                          <m:sSupPr>
                            <m:ctrlPr>
                              <a:rPr lang="en-US" sz="4400" b="0" i="1" smtClean="0">
                                <a:solidFill>
                                  <a:srgbClr val="C00000"/>
                                </a:solidFill>
                                <a:latin typeface="Cambria Math"/>
                              </a:rPr>
                            </m:ctrlPr>
                          </m:sSupPr>
                          <m:e>
                            <m:r>
                              <a:rPr lang="en-US" sz="4400" b="0" i="1" smtClean="0">
                                <a:solidFill>
                                  <a:srgbClr val="C00000"/>
                                </a:solidFill>
                                <a:latin typeface="Cambria Math" panose="02040503050406030204" pitchFamily="18" charset="0"/>
                              </a:rPr>
                              <m:t>𝐴</m:t>
                            </m:r>
                          </m:e>
                          <m:sup>
                            <m:r>
                              <a:rPr lang="en-US" sz="4400" b="0" i="1" smtClean="0">
                                <a:solidFill>
                                  <a:srgbClr val="C00000"/>
                                </a:solidFill>
                                <a:latin typeface="Cambria Math" panose="02040503050406030204" pitchFamily="18" charset="0"/>
                              </a:rPr>
                              <m:t>′</m:t>
                            </m:r>
                          </m:sup>
                        </m:sSup>
                      </m:num>
                      <m:den>
                        <m:r>
                          <a:rPr lang="en-US" sz="4400" b="0" i="1" smtClean="0">
                            <a:solidFill>
                              <a:srgbClr val="C00000"/>
                            </a:solidFill>
                            <a:latin typeface="Cambria Math" panose="02040503050406030204" pitchFamily="18" charset="0"/>
                          </a:rPr>
                          <m:t>𝐶𝐴</m:t>
                        </m:r>
                      </m:den>
                    </m:f>
                    <m:r>
                      <a:rPr lang="en-US" sz="4400" b="0" i="1" smtClean="0">
                        <a:solidFill>
                          <a:srgbClr val="C00000"/>
                        </a:solidFill>
                        <a:latin typeface="Cambria Math" panose="02040503050406030204" pitchFamily="18" charset="0"/>
                      </a:rPr>
                      <m:t>=</m:t>
                    </m:r>
                    <m:r>
                      <a:rPr lang="en-US" sz="4400" b="0" i="1" smtClean="0">
                        <a:solidFill>
                          <a:srgbClr val="C00000"/>
                        </a:solidFill>
                        <a:latin typeface="Cambria Math" panose="02040503050406030204" pitchFamily="18" charset="0"/>
                      </a:rPr>
                      <m:t>𝑘</m:t>
                    </m:r>
                  </m:oMath>
                </a14:m>
                <a:endParaRPr lang="en-US" sz="4400" dirty="0" smtClean="0">
                  <a:solidFill>
                    <a:srgbClr val="C00000"/>
                  </a:solidFill>
                </a:endParaRPr>
              </a:p>
              <a:p>
                <a:pPr marL="1371600" lvl="3" indent="0">
                  <a:buNone/>
                </a:pPr>
                <a:r>
                  <a:rPr lang="en-US" sz="3600" dirty="0" smtClean="0"/>
                  <a:t>				(k </a:t>
                </a:r>
                <a:r>
                  <a:rPr lang="en-US" sz="3600" dirty="0" err="1" smtClean="0"/>
                  <a:t>gọi</a:t>
                </a:r>
                <a:r>
                  <a:rPr lang="en-US" sz="3600" dirty="0" smtClean="0"/>
                  <a:t> </a:t>
                </a:r>
                <a:r>
                  <a:rPr lang="en-US" sz="3600" dirty="0" err="1" smtClean="0"/>
                  <a:t>là</a:t>
                </a:r>
                <a:r>
                  <a:rPr lang="en-US" sz="3600" dirty="0" smtClean="0"/>
                  <a:t> </a:t>
                </a:r>
                <a:r>
                  <a:rPr lang="en-US" sz="3600" dirty="0" err="1" smtClean="0"/>
                  <a:t>tỉ</a:t>
                </a:r>
                <a:r>
                  <a:rPr lang="en-US" sz="3600" dirty="0" smtClean="0"/>
                  <a:t> </a:t>
                </a:r>
                <a:r>
                  <a:rPr lang="en-US" sz="3600" dirty="0" err="1" smtClean="0"/>
                  <a:t>số</a:t>
                </a:r>
                <a:r>
                  <a:rPr lang="en-US" sz="3600" dirty="0" smtClean="0"/>
                  <a:t> </a:t>
                </a:r>
                <a:r>
                  <a:rPr lang="en-US" sz="3600" dirty="0" err="1" smtClean="0"/>
                  <a:t>đồng</a:t>
                </a:r>
                <a:r>
                  <a:rPr lang="en-US" sz="3600" dirty="0" smtClean="0"/>
                  <a:t> </a:t>
                </a:r>
                <a:r>
                  <a:rPr lang="en-US" sz="3600" dirty="0" err="1" smtClean="0"/>
                  <a:t>dạng</a:t>
                </a:r>
                <a:r>
                  <a:rPr lang="en-US" sz="3600" dirty="0" smtClean="0"/>
                  <a:t>)                                        </a:t>
                </a:r>
              </a:p>
              <a:p>
                <a:pPr marL="1371600" lvl="3" indent="0">
                  <a:buNone/>
                </a:pPr>
                <a:endParaRPr lang="en-US" sz="2800" dirty="0"/>
              </a:p>
            </p:txBody>
          </p:sp>
        </mc:Choice>
        <mc:Fallback xmlns="">
          <p:sp>
            <p:nvSpPr>
              <p:cNvPr id="3" name="Chỗ dành sẵn cho Nội dung 2"/>
              <p:cNvSpPr>
                <a:spLocks noGrp="1" noRot="1" noChangeAspect="1" noMove="1" noResize="1" noEditPoints="1" noAdjustHandles="1" noChangeArrowheads="1" noChangeShapeType="1" noTextEdit="1"/>
              </p:cNvSpPr>
              <p:nvPr>
                <p:ph idx="1"/>
              </p:nvPr>
            </p:nvSpPr>
            <p:spPr>
              <a:xfrm>
                <a:off x="0" y="694286"/>
                <a:ext cx="12284299" cy="6163714"/>
              </a:xfrm>
              <a:blipFill rotWithShape="0">
                <a:blip r:embed="rId2"/>
                <a:stretch>
                  <a:fillRect r="-10670"/>
                </a:stretch>
              </a:blipFill>
            </p:spPr>
            <p:txBody>
              <a:bodyPr/>
              <a:lstStyle/>
              <a:p>
                <a:r>
                  <a:rPr lang="vi-VN">
                    <a:noFill/>
                  </a:rPr>
                  <a:t> </a:t>
                </a:r>
              </a:p>
            </p:txBody>
          </p:sp>
        </mc:Fallback>
      </mc:AlternateContent>
      <p:sp>
        <p:nvSpPr>
          <p:cNvPr id="4" name="Cuộn Dọc 3"/>
          <p:cNvSpPr/>
          <p:nvPr/>
        </p:nvSpPr>
        <p:spPr>
          <a:xfrm rot="16200000">
            <a:off x="3891065" y="-2957101"/>
            <a:ext cx="3972888" cy="11265618"/>
          </a:xfrm>
          <a:prstGeom prst="verticalScroll">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6" name="Hộp Văn bản 5"/>
              <p:cNvSpPr txBox="1"/>
              <p:nvPr/>
            </p:nvSpPr>
            <p:spPr>
              <a:xfrm>
                <a:off x="970657" y="1167996"/>
                <a:ext cx="9813701" cy="2871555"/>
              </a:xfrm>
              <a:prstGeom prst="rect">
                <a:avLst/>
              </a:prstGeom>
              <a:noFill/>
            </p:spPr>
            <p:txBody>
              <a:bodyPr wrap="square" rtlCol="0">
                <a:spAutoFit/>
              </a:bodyPr>
              <a:lstStyle/>
              <a:p>
                <a:r>
                  <a:rPr lang="en-US" sz="3600" i="1" dirty="0" smtClean="0">
                    <a:solidFill>
                      <a:srgbClr val="00B050"/>
                    </a:solidFill>
                    <a:latin typeface="Times New Roman" panose="02020603050405020304" pitchFamily="18" charset="0"/>
                    <a:cs typeface="Times New Roman" panose="02020603050405020304" pitchFamily="18" charset="0"/>
                  </a:rPr>
                  <a:t>Định </a:t>
                </a:r>
                <a:r>
                  <a:rPr lang="en-US" sz="3600" i="1" dirty="0" err="1" smtClean="0">
                    <a:solidFill>
                      <a:srgbClr val="00B050"/>
                    </a:solidFill>
                    <a:latin typeface="Times New Roman" panose="02020603050405020304" pitchFamily="18" charset="0"/>
                    <a:cs typeface="Times New Roman" panose="02020603050405020304" pitchFamily="18" charset="0"/>
                  </a:rPr>
                  <a:t>nghĩa</a:t>
                </a:r>
                <a:r>
                  <a:rPr lang="en-US" sz="3600" i="1" dirty="0" smtClean="0">
                    <a:solidFill>
                      <a:srgbClr val="002060"/>
                    </a:solidFill>
                    <a:latin typeface="Times New Roman" panose="02020603050405020304" pitchFamily="18" charset="0"/>
                    <a:cs typeface="Times New Roman" panose="02020603050405020304" pitchFamily="18" charset="0"/>
                  </a:rPr>
                  <a:t>: Tam </a:t>
                </a:r>
                <a:r>
                  <a:rPr lang="en-US" sz="3600" i="1" dirty="0" err="1" smtClean="0">
                    <a:solidFill>
                      <a:srgbClr val="002060"/>
                    </a:solidFill>
                    <a:latin typeface="Times New Roman" panose="02020603050405020304" pitchFamily="18" charset="0"/>
                    <a:cs typeface="Times New Roman" panose="02020603050405020304" pitchFamily="18" charset="0"/>
                  </a:rPr>
                  <a:t>giác</a:t>
                </a:r>
                <a:r>
                  <a:rPr lang="en-US" sz="3600" i="1" dirty="0" smtClean="0">
                    <a:solidFill>
                      <a:srgbClr val="002060"/>
                    </a:solidFill>
                    <a:latin typeface="Times New Roman" panose="02020603050405020304" pitchFamily="18" charset="0"/>
                    <a:cs typeface="Times New Roman" panose="02020603050405020304" pitchFamily="18" charset="0"/>
                  </a:rPr>
                  <a:t> </a:t>
                </a:r>
                <a:r>
                  <a:rPr lang="en-US" sz="3600" i="1" dirty="0" smtClean="0">
                    <a:solidFill>
                      <a:srgbClr val="002060"/>
                    </a:solidFill>
                    <a:cs typeface="Times New Roman" panose="02020603050405020304" pitchFamily="18" charset="0"/>
                  </a:rPr>
                  <a:t>A’B’C’ </a:t>
                </a:r>
                <a:r>
                  <a:rPr lang="en-US" sz="3600" i="1" dirty="0" err="1" smtClean="0">
                    <a:solidFill>
                      <a:srgbClr val="002060"/>
                    </a:solidFill>
                    <a:latin typeface="Times New Roman" panose="02020603050405020304" pitchFamily="18" charset="0"/>
                    <a:cs typeface="Times New Roman" panose="02020603050405020304" pitchFamily="18" charset="0"/>
                  </a:rPr>
                  <a:t>gọi</a:t>
                </a:r>
                <a:r>
                  <a:rPr lang="en-US" sz="3600" i="1" dirty="0" smtClean="0">
                    <a:solidFill>
                      <a:srgbClr val="002060"/>
                    </a:solidFill>
                    <a:latin typeface="Times New Roman" panose="02020603050405020304" pitchFamily="18" charset="0"/>
                    <a:cs typeface="Times New Roman" panose="02020603050405020304" pitchFamily="18" charset="0"/>
                  </a:rPr>
                  <a:t> </a:t>
                </a:r>
                <a:r>
                  <a:rPr lang="en-US" sz="3600" i="1" dirty="0" err="1" smtClean="0">
                    <a:solidFill>
                      <a:srgbClr val="002060"/>
                    </a:solidFill>
                    <a:latin typeface="Times New Roman" panose="02020603050405020304" pitchFamily="18" charset="0"/>
                    <a:cs typeface="Times New Roman" panose="02020603050405020304" pitchFamily="18" charset="0"/>
                  </a:rPr>
                  <a:t>là</a:t>
                </a:r>
                <a:r>
                  <a:rPr lang="en-US" sz="3600" i="1" dirty="0" smtClean="0">
                    <a:solidFill>
                      <a:srgbClr val="002060"/>
                    </a:solidFill>
                    <a:latin typeface="Times New Roman" panose="02020603050405020304" pitchFamily="18" charset="0"/>
                    <a:cs typeface="Times New Roman" panose="02020603050405020304" pitchFamily="18" charset="0"/>
                  </a:rPr>
                  <a:t> </a:t>
                </a:r>
                <a:r>
                  <a:rPr lang="en-US" sz="3600" i="1" dirty="0" err="1" smtClean="0">
                    <a:solidFill>
                      <a:srgbClr val="002060"/>
                    </a:solidFill>
                    <a:latin typeface="Times New Roman" panose="02020603050405020304" pitchFamily="18" charset="0"/>
                    <a:cs typeface="Times New Roman" panose="02020603050405020304" pitchFamily="18" charset="0"/>
                  </a:rPr>
                  <a:t>đồng</a:t>
                </a:r>
                <a:r>
                  <a:rPr lang="en-US" sz="3600" i="1" dirty="0" smtClean="0">
                    <a:solidFill>
                      <a:srgbClr val="002060"/>
                    </a:solidFill>
                    <a:latin typeface="Times New Roman" panose="02020603050405020304" pitchFamily="18" charset="0"/>
                    <a:cs typeface="Times New Roman" panose="02020603050405020304" pitchFamily="18" charset="0"/>
                  </a:rPr>
                  <a:t> </a:t>
                </a:r>
                <a:r>
                  <a:rPr lang="en-US" sz="3600" i="1" dirty="0" err="1" smtClean="0">
                    <a:solidFill>
                      <a:srgbClr val="002060"/>
                    </a:solidFill>
                    <a:latin typeface="Times New Roman" panose="02020603050405020304" pitchFamily="18" charset="0"/>
                    <a:cs typeface="Times New Roman" panose="02020603050405020304" pitchFamily="18" charset="0"/>
                  </a:rPr>
                  <a:t>dạng</a:t>
                </a:r>
                <a:r>
                  <a:rPr lang="en-US" sz="3600" i="1" dirty="0" smtClean="0">
                    <a:solidFill>
                      <a:srgbClr val="002060"/>
                    </a:solidFill>
                    <a:latin typeface="Times New Roman" panose="02020603050405020304" pitchFamily="18" charset="0"/>
                    <a:cs typeface="Times New Roman" panose="02020603050405020304" pitchFamily="18" charset="0"/>
                  </a:rPr>
                  <a:t> </a:t>
                </a:r>
                <a:r>
                  <a:rPr lang="en-US" sz="3600" i="1" dirty="0" err="1" smtClean="0">
                    <a:solidFill>
                      <a:srgbClr val="002060"/>
                    </a:solidFill>
                    <a:latin typeface="Times New Roman" panose="02020603050405020304" pitchFamily="18" charset="0"/>
                    <a:cs typeface="Times New Roman" panose="02020603050405020304" pitchFamily="18" charset="0"/>
                  </a:rPr>
                  <a:t>với</a:t>
                </a:r>
                <a:r>
                  <a:rPr lang="en-US" sz="3600" i="1" dirty="0" smtClean="0">
                    <a:solidFill>
                      <a:srgbClr val="002060"/>
                    </a:solidFill>
                    <a:latin typeface="Times New Roman" panose="02020603050405020304" pitchFamily="18" charset="0"/>
                    <a:cs typeface="Times New Roman" panose="02020603050405020304" pitchFamily="18" charset="0"/>
                  </a:rPr>
                  <a:t> tam </a:t>
                </a:r>
                <a:r>
                  <a:rPr lang="en-US" sz="3600" i="1" dirty="0" err="1" smtClean="0">
                    <a:solidFill>
                      <a:srgbClr val="002060"/>
                    </a:solidFill>
                    <a:latin typeface="Times New Roman" panose="02020603050405020304" pitchFamily="18" charset="0"/>
                    <a:cs typeface="Times New Roman" panose="02020603050405020304" pitchFamily="18" charset="0"/>
                  </a:rPr>
                  <a:t>giác</a:t>
                </a:r>
                <a:r>
                  <a:rPr lang="en-US" sz="3600" i="1" dirty="0" smtClean="0">
                    <a:solidFill>
                      <a:srgbClr val="002060"/>
                    </a:solidFill>
                    <a:latin typeface="Times New Roman" panose="02020603050405020304" pitchFamily="18" charset="0"/>
                    <a:cs typeface="Times New Roman" panose="02020603050405020304" pitchFamily="18" charset="0"/>
                  </a:rPr>
                  <a:t> </a:t>
                </a:r>
                <a:r>
                  <a:rPr lang="en-US" sz="3600" i="1" dirty="0" smtClean="0">
                    <a:solidFill>
                      <a:srgbClr val="002060"/>
                    </a:solidFill>
                    <a:cs typeface="Times New Roman" panose="02020603050405020304" pitchFamily="18" charset="0"/>
                  </a:rPr>
                  <a:t>ABC</a:t>
                </a:r>
                <a:r>
                  <a:rPr lang="en-US" sz="3600" i="1" dirty="0" smtClean="0">
                    <a:solidFill>
                      <a:srgbClr val="002060"/>
                    </a:solidFill>
                    <a:latin typeface="Times New Roman" panose="02020603050405020304" pitchFamily="18" charset="0"/>
                    <a:cs typeface="Times New Roman" panose="02020603050405020304" pitchFamily="18" charset="0"/>
                  </a:rPr>
                  <a:t> </a:t>
                </a:r>
                <a:r>
                  <a:rPr lang="en-US" sz="3600" i="1" dirty="0" err="1" smtClean="0">
                    <a:solidFill>
                      <a:srgbClr val="002060"/>
                    </a:solidFill>
                    <a:latin typeface="Times New Roman" panose="02020603050405020304" pitchFamily="18" charset="0"/>
                    <a:cs typeface="Times New Roman" panose="02020603050405020304" pitchFamily="18" charset="0"/>
                  </a:rPr>
                  <a:t>nếu</a:t>
                </a:r>
                <a:r>
                  <a:rPr lang="en-US" sz="3600" i="1" dirty="0" smtClean="0">
                    <a:solidFill>
                      <a:srgbClr val="002060"/>
                    </a:solidFill>
                    <a:latin typeface="Times New Roman" panose="02020603050405020304" pitchFamily="18" charset="0"/>
                    <a:cs typeface="Times New Roman" panose="02020603050405020304" pitchFamily="18" charset="0"/>
                  </a:rPr>
                  <a:t>: </a:t>
                </a:r>
              </a:p>
              <a:p>
                <a:r>
                  <a:rPr lang="en-US" sz="3600" dirty="0" smtClean="0">
                    <a:solidFill>
                      <a:srgbClr val="C00000"/>
                    </a:solidFill>
                    <a:cs typeface="Times New Roman" panose="02020603050405020304" pitchFamily="18" charset="0"/>
                  </a:rPr>
                  <a:t>             </a:t>
                </a:r>
                <a14:m>
                  <m:oMath xmlns:m="http://schemas.openxmlformats.org/officeDocument/2006/math">
                    <m:acc>
                      <m:accPr>
                        <m:chr m:val="̂"/>
                        <m:ctrlPr>
                          <a:rPr lang="en-US" sz="3600" i="1" smtClean="0">
                            <a:solidFill>
                              <a:srgbClr val="C00000"/>
                            </a:solidFill>
                            <a:latin typeface="Cambria Math"/>
                            <a:cs typeface="Times New Roman" panose="02020603050405020304" pitchFamily="18" charset="0"/>
                          </a:rPr>
                        </m:ctrlPr>
                      </m:accPr>
                      <m:e>
                        <m:sSup>
                          <m:sSupPr>
                            <m:ctrlPr>
                              <a:rPr lang="en-US" sz="3600" b="0" i="1" smtClean="0">
                                <a:solidFill>
                                  <a:srgbClr val="C00000"/>
                                </a:solidFill>
                                <a:latin typeface="Cambria Math"/>
                                <a:cs typeface="Times New Roman" panose="02020603050405020304" pitchFamily="18" charset="0"/>
                              </a:rPr>
                            </m:ctrlPr>
                          </m:sSupPr>
                          <m:e>
                            <m:r>
                              <a:rPr lang="en-US" sz="3600" b="0" i="1" smtClean="0">
                                <a:solidFill>
                                  <a:srgbClr val="C00000"/>
                                </a:solidFill>
                                <a:latin typeface="Cambria Math" panose="02040503050406030204" pitchFamily="18" charset="0"/>
                                <a:cs typeface="Times New Roman" panose="02020603050405020304" pitchFamily="18" charset="0"/>
                              </a:rPr>
                              <m:t>𝐴</m:t>
                            </m:r>
                          </m:e>
                          <m:sup>
                            <m:r>
                              <a:rPr lang="en-US" sz="3600" b="0" i="1" smtClean="0">
                                <a:solidFill>
                                  <a:srgbClr val="C00000"/>
                                </a:solidFill>
                                <a:latin typeface="Cambria Math" panose="02040503050406030204" pitchFamily="18" charset="0"/>
                                <a:cs typeface="Times New Roman" panose="02020603050405020304" pitchFamily="18" charset="0"/>
                              </a:rPr>
                              <m:t>′</m:t>
                            </m:r>
                          </m:sup>
                        </m:sSup>
                      </m:e>
                    </m:acc>
                    <m:r>
                      <a:rPr lang="en-US" sz="3600" b="0" i="1" smtClean="0">
                        <a:solidFill>
                          <a:srgbClr val="C00000"/>
                        </a:solidFill>
                        <a:latin typeface="Cambria Math" panose="02040503050406030204" pitchFamily="18" charset="0"/>
                        <a:cs typeface="Times New Roman" panose="02020603050405020304" pitchFamily="18" charset="0"/>
                      </a:rPr>
                      <m:t>=</m:t>
                    </m:r>
                    <m:acc>
                      <m:accPr>
                        <m:chr m:val="̂"/>
                        <m:ctrlPr>
                          <a:rPr lang="en-US" sz="3600" b="0" i="1" smtClean="0">
                            <a:solidFill>
                              <a:srgbClr val="C00000"/>
                            </a:solidFill>
                            <a:latin typeface="Cambria Math"/>
                            <a:cs typeface="Times New Roman" panose="02020603050405020304" pitchFamily="18" charset="0"/>
                          </a:rPr>
                        </m:ctrlPr>
                      </m:accPr>
                      <m:e>
                        <m:r>
                          <a:rPr lang="en-US" sz="3600" b="0" i="1" smtClean="0">
                            <a:solidFill>
                              <a:srgbClr val="C00000"/>
                            </a:solidFill>
                            <a:latin typeface="Cambria Math" panose="02040503050406030204" pitchFamily="18" charset="0"/>
                            <a:cs typeface="Times New Roman" panose="02020603050405020304" pitchFamily="18" charset="0"/>
                          </a:rPr>
                          <m:t>𝐴</m:t>
                        </m:r>
                      </m:e>
                    </m:acc>
                    <m:r>
                      <a:rPr lang="en-US" sz="3600" b="0" i="1" smtClean="0">
                        <a:solidFill>
                          <a:srgbClr val="C00000"/>
                        </a:solidFill>
                        <a:latin typeface="Cambria Math" panose="02040503050406030204" pitchFamily="18" charset="0"/>
                        <a:cs typeface="Times New Roman" panose="02020603050405020304" pitchFamily="18" charset="0"/>
                      </a:rPr>
                      <m:t>;</m:t>
                    </m:r>
                  </m:oMath>
                </a14:m>
                <a:r>
                  <a:rPr lang="en-US" sz="3600" i="1" dirty="0" smtClean="0">
                    <a:solidFill>
                      <a:srgbClr val="C00000"/>
                    </a:solidFill>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3600" i="1" smtClean="0">
                            <a:solidFill>
                              <a:srgbClr val="C00000"/>
                            </a:solidFill>
                            <a:latin typeface="Cambria Math"/>
                            <a:cs typeface="Times New Roman" panose="02020603050405020304" pitchFamily="18" charset="0"/>
                          </a:rPr>
                        </m:ctrlPr>
                      </m:accPr>
                      <m:e>
                        <m:r>
                          <a:rPr lang="en-US" sz="3600" b="0" i="1" smtClean="0">
                            <a:solidFill>
                              <a:srgbClr val="C00000"/>
                            </a:solidFill>
                            <a:latin typeface="Cambria Math" panose="02040503050406030204" pitchFamily="18" charset="0"/>
                            <a:cs typeface="Times New Roman" panose="02020603050405020304" pitchFamily="18" charset="0"/>
                          </a:rPr>
                          <m:t> </m:t>
                        </m:r>
                        <m:r>
                          <a:rPr lang="en-US" sz="3600" b="0" i="1" smtClean="0">
                            <a:solidFill>
                              <a:srgbClr val="C00000"/>
                            </a:solidFill>
                            <a:latin typeface="Cambria Math" panose="02040503050406030204" pitchFamily="18" charset="0"/>
                            <a:cs typeface="Times New Roman" panose="02020603050405020304" pitchFamily="18" charset="0"/>
                          </a:rPr>
                          <m:t>𝐵</m:t>
                        </m:r>
                        <m:r>
                          <a:rPr lang="en-US" sz="3600" b="0" i="1" smtClean="0">
                            <a:solidFill>
                              <a:srgbClr val="C00000"/>
                            </a:solidFill>
                            <a:latin typeface="Cambria Math" panose="02040503050406030204" pitchFamily="18" charset="0"/>
                            <a:cs typeface="Times New Roman" panose="02020603050405020304" pitchFamily="18" charset="0"/>
                          </a:rPr>
                          <m:t>′</m:t>
                        </m:r>
                      </m:e>
                    </m:acc>
                    <m:r>
                      <a:rPr lang="en-US" sz="3600" b="0" i="1" smtClean="0">
                        <a:solidFill>
                          <a:srgbClr val="C00000"/>
                        </a:solidFill>
                        <a:latin typeface="Cambria Math" panose="02040503050406030204" pitchFamily="18" charset="0"/>
                        <a:cs typeface="Times New Roman" panose="02020603050405020304" pitchFamily="18" charset="0"/>
                      </a:rPr>
                      <m:t>=</m:t>
                    </m:r>
                    <m:acc>
                      <m:accPr>
                        <m:chr m:val="̂"/>
                        <m:ctrlPr>
                          <a:rPr lang="en-US" sz="3600" b="0" i="1" smtClean="0">
                            <a:solidFill>
                              <a:srgbClr val="C00000"/>
                            </a:solidFill>
                            <a:latin typeface="Cambria Math"/>
                            <a:cs typeface="Times New Roman" panose="02020603050405020304" pitchFamily="18" charset="0"/>
                          </a:rPr>
                        </m:ctrlPr>
                      </m:accPr>
                      <m:e>
                        <m:r>
                          <a:rPr lang="en-US" sz="3600" b="0" i="1" smtClean="0">
                            <a:solidFill>
                              <a:srgbClr val="C00000"/>
                            </a:solidFill>
                            <a:latin typeface="Cambria Math" panose="02040503050406030204" pitchFamily="18" charset="0"/>
                            <a:cs typeface="Times New Roman" panose="02020603050405020304" pitchFamily="18" charset="0"/>
                          </a:rPr>
                          <m:t>𝐵</m:t>
                        </m:r>
                      </m:e>
                    </m:acc>
                    <m:r>
                      <a:rPr lang="en-US" sz="3600" b="0" i="1" smtClean="0">
                        <a:solidFill>
                          <a:srgbClr val="C00000"/>
                        </a:solidFill>
                        <a:latin typeface="Cambria Math" panose="02040503050406030204" pitchFamily="18" charset="0"/>
                        <a:cs typeface="Times New Roman" panose="02020603050405020304" pitchFamily="18" charset="0"/>
                      </a:rPr>
                      <m:t>;</m:t>
                    </m:r>
                  </m:oMath>
                </a14:m>
                <a:r>
                  <a:rPr lang="en-US" sz="3600" i="1" dirty="0" smtClean="0">
                    <a:solidFill>
                      <a:srgbClr val="C00000"/>
                    </a:solidFill>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3600" i="1" smtClean="0">
                            <a:solidFill>
                              <a:srgbClr val="C00000"/>
                            </a:solidFill>
                            <a:latin typeface="Cambria Math"/>
                            <a:cs typeface="Times New Roman" panose="02020603050405020304" pitchFamily="18" charset="0"/>
                          </a:rPr>
                        </m:ctrlPr>
                      </m:accPr>
                      <m:e>
                        <m:r>
                          <a:rPr lang="en-US" sz="3600" b="0" i="1" smtClean="0">
                            <a:solidFill>
                              <a:srgbClr val="C00000"/>
                            </a:solidFill>
                            <a:latin typeface="Cambria Math" panose="02040503050406030204" pitchFamily="18" charset="0"/>
                            <a:cs typeface="Times New Roman" panose="02020603050405020304" pitchFamily="18" charset="0"/>
                          </a:rPr>
                          <m:t>𝐶</m:t>
                        </m:r>
                        <m:r>
                          <a:rPr lang="en-US" sz="3600" b="0" i="1" smtClean="0">
                            <a:solidFill>
                              <a:srgbClr val="C00000"/>
                            </a:solidFill>
                            <a:latin typeface="Cambria Math" panose="02040503050406030204" pitchFamily="18" charset="0"/>
                            <a:cs typeface="Times New Roman" panose="02020603050405020304" pitchFamily="18" charset="0"/>
                          </a:rPr>
                          <m:t>′</m:t>
                        </m:r>
                      </m:e>
                    </m:acc>
                    <m:r>
                      <a:rPr lang="en-US" sz="3600" b="0" i="1" smtClean="0">
                        <a:solidFill>
                          <a:srgbClr val="C00000"/>
                        </a:solidFill>
                        <a:latin typeface="Cambria Math" panose="02040503050406030204" pitchFamily="18" charset="0"/>
                        <a:cs typeface="Times New Roman" panose="02020603050405020304" pitchFamily="18" charset="0"/>
                      </a:rPr>
                      <m:t>=</m:t>
                    </m:r>
                    <m:acc>
                      <m:accPr>
                        <m:chr m:val="̂"/>
                        <m:ctrlPr>
                          <a:rPr lang="en-US" sz="3600" b="0" i="1" smtClean="0">
                            <a:solidFill>
                              <a:srgbClr val="C00000"/>
                            </a:solidFill>
                            <a:latin typeface="Cambria Math"/>
                            <a:cs typeface="Times New Roman" panose="02020603050405020304" pitchFamily="18" charset="0"/>
                          </a:rPr>
                        </m:ctrlPr>
                      </m:accPr>
                      <m:e>
                        <m:r>
                          <a:rPr lang="en-US" sz="3600" b="0" i="1" smtClean="0">
                            <a:solidFill>
                              <a:srgbClr val="C00000"/>
                            </a:solidFill>
                            <a:latin typeface="Cambria Math" panose="02040503050406030204" pitchFamily="18" charset="0"/>
                            <a:cs typeface="Times New Roman" panose="02020603050405020304" pitchFamily="18" charset="0"/>
                          </a:rPr>
                          <m:t>𝐶</m:t>
                        </m:r>
                      </m:e>
                    </m:acc>
                  </m:oMath>
                </a14:m>
                <a:endParaRPr lang="en-US" sz="3600" i="1" dirty="0" smtClean="0">
                  <a:solidFill>
                    <a:srgbClr val="C00000"/>
                  </a:solidFill>
                  <a:latin typeface="Times New Roman" panose="02020603050405020304" pitchFamily="18" charset="0"/>
                  <a:cs typeface="Times New Roman" panose="02020603050405020304" pitchFamily="18" charset="0"/>
                </a:endParaRPr>
              </a:p>
              <a:p>
                <a:r>
                  <a:rPr lang="en-US" sz="4400" dirty="0" smtClean="0">
                    <a:solidFill>
                      <a:srgbClr val="C00000"/>
                    </a:solidFill>
                    <a:cs typeface="Times New Roman" panose="02020603050405020304" pitchFamily="18" charset="0"/>
                  </a:rPr>
                  <a:t>             </a:t>
                </a:r>
                <a14:m>
                  <m:oMath xmlns:m="http://schemas.openxmlformats.org/officeDocument/2006/math">
                    <m:f>
                      <m:fPr>
                        <m:ctrlPr>
                          <a:rPr lang="en-US" sz="4400" i="1" smtClean="0">
                            <a:solidFill>
                              <a:srgbClr val="C00000"/>
                            </a:solidFill>
                            <a:latin typeface="Cambria Math"/>
                            <a:cs typeface="Times New Roman" panose="02020603050405020304" pitchFamily="18" charset="0"/>
                          </a:rPr>
                        </m:ctrlPr>
                      </m:fPr>
                      <m:num>
                        <m:sSup>
                          <m:sSupPr>
                            <m:ctrlPr>
                              <a:rPr lang="en-US" sz="4400" b="0" i="1" smtClean="0">
                                <a:solidFill>
                                  <a:srgbClr val="C00000"/>
                                </a:solidFill>
                                <a:latin typeface="Cambria Math"/>
                                <a:cs typeface="Times New Roman" panose="02020603050405020304" pitchFamily="18" charset="0"/>
                              </a:rPr>
                            </m:ctrlPr>
                          </m:sSupPr>
                          <m:e>
                            <m:r>
                              <a:rPr lang="en-US" sz="4400" b="0" i="1" smtClean="0">
                                <a:solidFill>
                                  <a:srgbClr val="C00000"/>
                                </a:solidFill>
                                <a:latin typeface="Cambria Math" panose="02040503050406030204" pitchFamily="18" charset="0"/>
                                <a:cs typeface="Times New Roman" panose="02020603050405020304" pitchFamily="18" charset="0"/>
                              </a:rPr>
                              <m:t>𝐴</m:t>
                            </m:r>
                          </m:e>
                          <m:sup>
                            <m:r>
                              <a:rPr lang="en-US" sz="4400" b="0" i="1" smtClean="0">
                                <a:solidFill>
                                  <a:srgbClr val="C00000"/>
                                </a:solidFill>
                                <a:latin typeface="Cambria Math" panose="02040503050406030204" pitchFamily="18" charset="0"/>
                                <a:cs typeface="Times New Roman" panose="02020603050405020304" pitchFamily="18" charset="0"/>
                              </a:rPr>
                              <m:t>′</m:t>
                            </m:r>
                          </m:sup>
                        </m:sSup>
                        <m:sSup>
                          <m:sSupPr>
                            <m:ctrlPr>
                              <a:rPr lang="en-US" sz="4400" b="0" i="1" smtClean="0">
                                <a:solidFill>
                                  <a:srgbClr val="C00000"/>
                                </a:solidFill>
                                <a:latin typeface="Cambria Math"/>
                                <a:cs typeface="Times New Roman" panose="02020603050405020304" pitchFamily="18" charset="0"/>
                              </a:rPr>
                            </m:ctrlPr>
                          </m:sSupPr>
                          <m:e>
                            <m:r>
                              <a:rPr lang="en-US" sz="4400" b="0" i="1" smtClean="0">
                                <a:solidFill>
                                  <a:srgbClr val="C00000"/>
                                </a:solidFill>
                                <a:latin typeface="Cambria Math" panose="02040503050406030204" pitchFamily="18" charset="0"/>
                                <a:cs typeface="Times New Roman" panose="02020603050405020304" pitchFamily="18" charset="0"/>
                              </a:rPr>
                              <m:t>𝐵</m:t>
                            </m:r>
                          </m:e>
                          <m:sup>
                            <m:r>
                              <a:rPr lang="en-US" sz="4400" b="0" i="1" smtClean="0">
                                <a:solidFill>
                                  <a:srgbClr val="C00000"/>
                                </a:solidFill>
                                <a:latin typeface="Cambria Math" panose="02040503050406030204" pitchFamily="18" charset="0"/>
                                <a:cs typeface="Times New Roman" panose="02020603050405020304" pitchFamily="18" charset="0"/>
                              </a:rPr>
                              <m:t>′</m:t>
                            </m:r>
                          </m:sup>
                        </m:sSup>
                      </m:num>
                      <m:den>
                        <m:r>
                          <a:rPr lang="en-US" sz="4400" b="0" i="1" smtClean="0">
                            <a:solidFill>
                              <a:srgbClr val="C00000"/>
                            </a:solidFill>
                            <a:latin typeface="Cambria Math" panose="02040503050406030204" pitchFamily="18" charset="0"/>
                            <a:cs typeface="Times New Roman" panose="02020603050405020304" pitchFamily="18" charset="0"/>
                          </a:rPr>
                          <m:t>𝐴𝐵</m:t>
                        </m:r>
                      </m:den>
                    </m:f>
                    <m:r>
                      <a:rPr lang="en-US" sz="4400" i="1" smtClean="0">
                        <a:solidFill>
                          <a:srgbClr val="C00000"/>
                        </a:solidFill>
                        <a:latin typeface="Cambria Math" panose="02040503050406030204" pitchFamily="18" charset="0"/>
                        <a:cs typeface="Times New Roman" panose="02020603050405020304" pitchFamily="18" charset="0"/>
                      </a:rPr>
                      <m:t>=</m:t>
                    </m:r>
                    <m:f>
                      <m:fPr>
                        <m:ctrlPr>
                          <a:rPr lang="en-US" sz="4400" i="1" smtClean="0">
                            <a:solidFill>
                              <a:srgbClr val="C00000"/>
                            </a:solidFill>
                            <a:latin typeface="Cambria Math"/>
                            <a:cs typeface="Times New Roman" panose="02020603050405020304" pitchFamily="18" charset="0"/>
                          </a:rPr>
                        </m:ctrlPr>
                      </m:fPr>
                      <m:num>
                        <m:sSup>
                          <m:sSupPr>
                            <m:ctrlPr>
                              <a:rPr lang="en-US" sz="4400" b="0" i="1" smtClean="0">
                                <a:solidFill>
                                  <a:srgbClr val="C00000"/>
                                </a:solidFill>
                                <a:latin typeface="Cambria Math"/>
                                <a:cs typeface="Times New Roman" panose="02020603050405020304" pitchFamily="18" charset="0"/>
                              </a:rPr>
                            </m:ctrlPr>
                          </m:sSupPr>
                          <m:e>
                            <m:r>
                              <a:rPr lang="en-US" sz="4400" b="0" i="1" smtClean="0">
                                <a:solidFill>
                                  <a:srgbClr val="C00000"/>
                                </a:solidFill>
                                <a:latin typeface="Cambria Math" panose="02040503050406030204" pitchFamily="18" charset="0"/>
                                <a:cs typeface="Times New Roman" panose="02020603050405020304" pitchFamily="18" charset="0"/>
                              </a:rPr>
                              <m:t>𝐵</m:t>
                            </m:r>
                          </m:e>
                          <m:sup>
                            <m:r>
                              <a:rPr lang="en-US" sz="4400" b="0" i="1" smtClean="0">
                                <a:solidFill>
                                  <a:srgbClr val="C00000"/>
                                </a:solidFill>
                                <a:latin typeface="Cambria Math" panose="02040503050406030204" pitchFamily="18" charset="0"/>
                                <a:cs typeface="Times New Roman" panose="02020603050405020304" pitchFamily="18" charset="0"/>
                              </a:rPr>
                              <m:t>′</m:t>
                            </m:r>
                          </m:sup>
                        </m:sSup>
                        <m:sSup>
                          <m:sSupPr>
                            <m:ctrlPr>
                              <a:rPr lang="en-US" sz="4400" b="0" i="1" smtClean="0">
                                <a:solidFill>
                                  <a:srgbClr val="C00000"/>
                                </a:solidFill>
                                <a:latin typeface="Cambria Math"/>
                                <a:cs typeface="Times New Roman" panose="02020603050405020304" pitchFamily="18" charset="0"/>
                              </a:rPr>
                            </m:ctrlPr>
                          </m:sSupPr>
                          <m:e>
                            <m:r>
                              <a:rPr lang="en-US" sz="4400" b="0" i="1" smtClean="0">
                                <a:solidFill>
                                  <a:srgbClr val="C00000"/>
                                </a:solidFill>
                                <a:latin typeface="Cambria Math" panose="02040503050406030204" pitchFamily="18" charset="0"/>
                                <a:cs typeface="Times New Roman" panose="02020603050405020304" pitchFamily="18" charset="0"/>
                              </a:rPr>
                              <m:t>𝐶</m:t>
                            </m:r>
                          </m:e>
                          <m:sup>
                            <m:r>
                              <a:rPr lang="en-US" sz="4400" b="0" i="1" smtClean="0">
                                <a:solidFill>
                                  <a:srgbClr val="C00000"/>
                                </a:solidFill>
                                <a:latin typeface="Cambria Math" panose="02040503050406030204" pitchFamily="18" charset="0"/>
                                <a:cs typeface="Times New Roman" panose="02020603050405020304" pitchFamily="18" charset="0"/>
                              </a:rPr>
                              <m:t>′</m:t>
                            </m:r>
                          </m:sup>
                        </m:sSup>
                      </m:num>
                      <m:den>
                        <m:r>
                          <a:rPr lang="en-US" sz="4400" b="0" i="1" smtClean="0">
                            <a:solidFill>
                              <a:srgbClr val="C00000"/>
                            </a:solidFill>
                            <a:latin typeface="Cambria Math" panose="02040503050406030204" pitchFamily="18" charset="0"/>
                            <a:cs typeface="Times New Roman" panose="02020603050405020304" pitchFamily="18" charset="0"/>
                          </a:rPr>
                          <m:t>𝐵𝐶</m:t>
                        </m:r>
                      </m:den>
                    </m:f>
                    <m:r>
                      <a:rPr lang="en-US" sz="4400" b="0" i="1" smtClean="0">
                        <a:solidFill>
                          <a:srgbClr val="C00000"/>
                        </a:solidFill>
                        <a:latin typeface="Cambria Math" panose="02040503050406030204" pitchFamily="18" charset="0"/>
                        <a:cs typeface="Times New Roman" panose="02020603050405020304" pitchFamily="18" charset="0"/>
                      </a:rPr>
                      <m:t>=</m:t>
                    </m:r>
                    <m:f>
                      <m:fPr>
                        <m:ctrlPr>
                          <a:rPr lang="en-US" sz="4400" b="0" i="1" smtClean="0">
                            <a:solidFill>
                              <a:srgbClr val="C00000"/>
                            </a:solidFill>
                            <a:latin typeface="Cambria Math"/>
                            <a:cs typeface="Times New Roman" panose="02020603050405020304" pitchFamily="18" charset="0"/>
                          </a:rPr>
                        </m:ctrlPr>
                      </m:fPr>
                      <m:num>
                        <m:sSup>
                          <m:sSupPr>
                            <m:ctrlPr>
                              <a:rPr lang="en-US" sz="4400" b="0" i="1" smtClean="0">
                                <a:solidFill>
                                  <a:srgbClr val="C00000"/>
                                </a:solidFill>
                                <a:latin typeface="Cambria Math"/>
                                <a:cs typeface="Times New Roman" panose="02020603050405020304" pitchFamily="18" charset="0"/>
                              </a:rPr>
                            </m:ctrlPr>
                          </m:sSupPr>
                          <m:e>
                            <m:r>
                              <a:rPr lang="en-US" sz="4400" b="0" i="1" smtClean="0">
                                <a:solidFill>
                                  <a:srgbClr val="C00000"/>
                                </a:solidFill>
                                <a:latin typeface="Cambria Math" panose="02040503050406030204" pitchFamily="18" charset="0"/>
                                <a:cs typeface="Times New Roman" panose="02020603050405020304" pitchFamily="18" charset="0"/>
                              </a:rPr>
                              <m:t>𝐶</m:t>
                            </m:r>
                          </m:e>
                          <m:sup>
                            <m:r>
                              <a:rPr lang="en-US" sz="4400" b="0" i="1" smtClean="0">
                                <a:solidFill>
                                  <a:srgbClr val="C00000"/>
                                </a:solidFill>
                                <a:latin typeface="Cambria Math" panose="02040503050406030204" pitchFamily="18" charset="0"/>
                                <a:cs typeface="Times New Roman" panose="02020603050405020304" pitchFamily="18" charset="0"/>
                              </a:rPr>
                              <m:t>′</m:t>
                            </m:r>
                          </m:sup>
                        </m:sSup>
                        <m:sSup>
                          <m:sSupPr>
                            <m:ctrlPr>
                              <a:rPr lang="en-US" sz="4400" b="0" i="1" smtClean="0">
                                <a:solidFill>
                                  <a:srgbClr val="C00000"/>
                                </a:solidFill>
                                <a:latin typeface="Cambria Math"/>
                                <a:cs typeface="Times New Roman" panose="02020603050405020304" pitchFamily="18" charset="0"/>
                              </a:rPr>
                            </m:ctrlPr>
                          </m:sSupPr>
                          <m:e>
                            <m:r>
                              <a:rPr lang="en-US" sz="4400" b="0" i="1" smtClean="0">
                                <a:solidFill>
                                  <a:srgbClr val="C00000"/>
                                </a:solidFill>
                                <a:latin typeface="Cambria Math" panose="02040503050406030204" pitchFamily="18" charset="0"/>
                                <a:cs typeface="Times New Roman" panose="02020603050405020304" pitchFamily="18" charset="0"/>
                              </a:rPr>
                              <m:t>𝐴</m:t>
                            </m:r>
                          </m:e>
                          <m:sup>
                            <m:r>
                              <a:rPr lang="en-US" sz="4400" b="0" i="1" smtClean="0">
                                <a:solidFill>
                                  <a:srgbClr val="C00000"/>
                                </a:solidFill>
                                <a:latin typeface="Cambria Math" panose="02040503050406030204" pitchFamily="18" charset="0"/>
                                <a:cs typeface="Times New Roman" panose="02020603050405020304" pitchFamily="18" charset="0"/>
                              </a:rPr>
                              <m:t>′</m:t>
                            </m:r>
                          </m:sup>
                        </m:sSup>
                      </m:num>
                      <m:den>
                        <m:r>
                          <a:rPr lang="en-US" sz="4400" b="0" i="1" smtClean="0">
                            <a:solidFill>
                              <a:srgbClr val="C00000"/>
                            </a:solidFill>
                            <a:latin typeface="Cambria Math" panose="02040503050406030204" pitchFamily="18" charset="0"/>
                            <a:cs typeface="Times New Roman" panose="02020603050405020304" pitchFamily="18" charset="0"/>
                          </a:rPr>
                          <m:t>𝐶𝐴</m:t>
                        </m:r>
                      </m:den>
                    </m:f>
                  </m:oMath>
                </a14:m>
                <a:endParaRPr lang="vi-VN" sz="4400" i="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6" name="Hộp Văn bản 5"/>
              <p:cNvSpPr txBox="1">
                <a:spLocks noRot="1" noChangeAspect="1" noMove="1" noResize="1" noEditPoints="1" noAdjustHandles="1" noChangeArrowheads="1" noChangeShapeType="1" noTextEdit="1"/>
              </p:cNvSpPr>
              <p:nvPr/>
            </p:nvSpPr>
            <p:spPr>
              <a:xfrm>
                <a:off x="970657" y="1167996"/>
                <a:ext cx="9813701" cy="2871555"/>
              </a:xfrm>
              <a:prstGeom prst="rect">
                <a:avLst/>
              </a:prstGeom>
              <a:blipFill rotWithShape="0">
                <a:blip r:embed="rId3"/>
                <a:stretch>
                  <a:fillRect l="-1863" t="-3822"/>
                </a:stretch>
              </a:blipFill>
            </p:spPr>
            <p:txBody>
              <a:bodyPr/>
              <a:lstStyle/>
              <a:p>
                <a:r>
                  <a:rPr lang="vi-VN">
                    <a:noFill/>
                  </a:rPr>
                  <a:t> </a:t>
                </a:r>
              </a:p>
            </p:txBody>
          </p:sp>
        </mc:Fallback>
      </mc:AlternateContent>
    </p:spTree>
    <p:extLst>
      <p:ext uri="{BB962C8B-B14F-4D97-AF65-F5344CB8AC3E}">
        <p14:creationId xmlns:p14="http://schemas.microsoft.com/office/powerpoint/2010/main" val="134740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animEffect transition="in" filter="barn(inVertical)">
                                      <p:cBhvr>
                                        <p:cTn id="25" dur="500"/>
                                        <p:tgtEl>
                                          <p:spTgt spid="3">
                                            <p:txEl>
                                              <p:pRg st="12" end="1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13" end="13"/>
                                            </p:txEl>
                                          </p:spTgt>
                                        </p:tgtEl>
                                        <p:attrNameLst>
                                          <p:attrName>style.visibility</p:attrName>
                                        </p:attrNameLst>
                                      </p:cBhvr>
                                      <p:to>
                                        <p:strVal val="visible"/>
                                      </p:to>
                                    </p:set>
                                    <p:animEffect transition="in" filter="barn(inVertical)">
                                      <p:cBhvr>
                                        <p:cTn id="30" dur="500"/>
                                        <p:tgtEl>
                                          <p:spTgt spid="3">
                                            <p:txEl>
                                              <p:pRg st="13" end="13"/>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animEffect transition="in" filter="barn(inVertical)">
                                      <p:cBhvr>
                                        <p:cTn id="33"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êu đề 1"/>
              <p:cNvSpPr>
                <a:spLocks noGrp="1"/>
              </p:cNvSpPr>
              <p:nvPr>
                <p:ph type="title"/>
              </p:nvPr>
            </p:nvSpPr>
            <p:spPr>
              <a:xfrm>
                <a:off x="0" y="123931"/>
                <a:ext cx="12192000" cy="1395978"/>
              </a:xfrm>
              <a:solidFill>
                <a:schemeClr val="accent5">
                  <a:lumMod val="20000"/>
                  <a:lumOff val="80000"/>
                </a:schemeClr>
              </a:solidFill>
            </p:spPr>
            <p:txBody>
              <a:bodyPr>
                <a:noAutofit/>
              </a:bodyPr>
              <a:lstStyle/>
              <a:p>
                <a:r>
                  <a:rPr lang="en-US" sz="3600" i="1" dirty="0" err="1" smtClean="0">
                    <a:solidFill>
                      <a:srgbClr val="FF0000"/>
                    </a:solidFill>
                    <a:latin typeface="Times New Roman" panose="02020603050405020304" pitchFamily="18" charset="0"/>
                    <a:cs typeface="Times New Roman" panose="02020603050405020304" pitchFamily="18" charset="0"/>
                  </a:rPr>
                  <a:t>Lưu</a:t>
                </a:r>
                <a:r>
                  <a:rPr lang="en-US" sz="3600" i="1" dirty="0" smtClean="0">
                    <a:solidFill>
                      <a:srgbClr val="FF0000"/>
                    </a:solidFill>
                    <a:latin typeface="Times New Roman" panose="02020603050405020304" pitchFamily="18" charset="0"/>
                    <a:cs typeface="Times New Roman" panose="02020603050405020304" pitchFamily="18" charset="0"/>
                  </a:rPr>
                  <a:t> ý</a:t>
                </a:r>
                <a:r>
                  <a:rPr lang="en-US" sz="3600" i="1" dirty="0" smtClean="0">
                    <a:latin typeface="Times New Roman" panose="02020603050405020304" pitchFamily="18" charset="0"/>
                    <a:cs typeface="Times New Roman" panose="02020603050405020304" pitchFamily="18" charset="0"/>
                  </a:rPr>
                  <a:t>: </a:t>
                </a:r>
                <a:r>
                  <a:rPr lang="en-US" sz="3600" i="1" dirty="0" err="1" smtClean="0">
                    <a:latin typeface="Times New Roman" panose="02020603050405020304" pitchFamily="18" charset="0"/>
                    <a:cs typeface="Times New Roman" panose="02020603050405020304" pitchFamily="18" charset="0"/>
                  </a:rPr>
                  <a:t>Khi</a:t>
                </a:r>
                <a:r>
                  <a:rPr lang="en-US" sz="3600" i="1" dirty="0" smtClean="0">
                    <a:latin typeface="Times New Roman" panose="02020603050405020304" pitchFamily="18" charset="0"/>
                    <a:cs typeface="Times New Roman" panose="02020603050405020304" pitchFamily="18" charset="0"/>
                  </a:rPr>
                  <a:t> </a:t>
                </a:r>
                <a:r>
                  <a:rPr lang="en-US" sz="3600" i="1" dirty="0" err="1" smtClean="0">
                    <a:latin typeface="Times New Roman" panose="02020603050405020304" pitchFamily="18" charset="0"/>
                    <a:cs typeface="Times New Roman" panose="02020603050405020304" pitchFamily="18" charset="0"/>
                  </a:rPr>
                  <a:t>viết</a:t>
                </a:r>
                <a:r>
                  <a:rPr lang="en-US" sz="3600" i="1" dirty="0" smtClean="0">
                    <a:latin typeface="Times New Roman" panose="02020603050405020304" pitchFamily="18" charset="0"/>
                    <a:cs typeface="Times New Roman" panose="02020603050405020304" pitchFamily="18" charset="0"/>
                  </a:rPr>
                  <a:t> </a:t>
                </a:r>
                <a:r>
                  <a:rPr lang="en-US" sz="3600" i="1" dirty="0" err="1" smtClean="0">
                    <a:latin typeface="Times New Roman" panose="02020603050405020304" pitchFamily="18" charset="0"/>
                    <a:cs typeface="Times New Roman" panose="02020603050405020304" pitchFamily="18" charset="0"/>
                  </a:rPr>
                  <a:t>tỉ</a:t>
                </a:r>
                <a:r>
                  <a:rPr lang="en-US" sz="3600" i="1" dirty="0" smtClean="0">
                    <a:latin typeface="Times New Roman" panose="02020603050405020304" pitchFamily="18" charset="0"/>
                    <a:cs typeface="Times New Roman" panose="02020603050405020304" pitchFamily="18" charset="0"/>
                  </a:rPr>
                  <a:t> </a:t>
                </a:r>
                <a:r>
                  <a:rPr lang="en-US" sz="3600" i="1" dirty="0" err="1" smtClean="0">
                    <a:latin typeface="Times New Roman" panose="02020603050405020304" pitchFamily="18" charset="0"/>
                    <a:cs typeface="Times New Roman" panose="02020603050405020304" pitchFamily="18" charset="0"/>
                  </a:rPr>
                  <a:t>số</a:t>
                </a:r>
                <a:r>
                  <a:rPr lang="en-US" sz="3600" i="1" dirty="0" smtClean="0">
                    <a:latin typeface="Times New Roman" panose="02020603050405020304" pitchFamily="18" charset="0"/>
                    <a:cs typeface="Times New Roman" panose="02020603050405020304" pitchFamily="18" charset="0"/>
                  </a:rPr>
                  <a:t> k </a:t>
                </a:r>
                <a:r>
                  <a:rPr lang="en-US" sz="3600" i="1" dirty="0" err="1" smtClean="0">
                    <a:latin typeface="Times New Roman" panose="02020603050405020304" pitchFamily="18" charset="0"/>
                    <a:cs typeface="Times New Roman" panose="02020603050405020304" pitchFamily="18" charset="0"/>
                  </a:rPr>
                  <a:t>của</a:t>
                </a:r>
                <a:r>
                  <a:rPr lang="en-US" sz="3600" i="1" dirty="0">
                    <a:latin typeface="Times New Roman" panose="02020603050405020304" pitchFamily="18" charset="0"/>
                    <a:cs typeface="Times New Roman" panose="02020603050405020304" pitchFamily="18" charset="0"/>
                  </a:rPr>
                  <a:t> </a:t>
                </a:r>
                <a:r>
                  <a:rPr lang="en-US" sz="3600" i="1" dirty="0" smtClean="0">
                    <a:latin typeface="Yu Gothic UI Semibold" panose="020B0700000000000000" pitchFamily="34" charset="-128"/>
                    <a:ea typeface="Yu Gothic UI Semibold" panose="020B0700000000000000" pitchFamily="34" charset="-128"/>
                    <a:cs typeface="Times New Roman" panose="02020603050405020304" pitchFamily="18" charset="0"/>
                  </a:rPr>
                  <a:t>∆</a:t>
                </a:r>
                <a:r>
                  <a:rPr lang="en-US" sz="3600" i="1" dirty="0" smtClean="0">
                    <a:latin typeface="Calibri" panose="020F0502020204030204" pitchFamily="34" charset="0"/>
                    <a:ea typeface="Yu Gothic UI Semibold" panose="020B0700000000000000" pitchFamily="34" charset="-128"/>
                    <a:cs typeface="Calibri" panose="020F0502020204030204" pitchFamily="34" charset="0"/>
                  </a:rPr>
                  <a:t>A’B’C’</a:t>
                </a:r>
                <a:r>
                  <a:rPr lang="en-US" sz="3600" i="1" dirty="0" smtClean="0">
                    <a:latin typeface="Yu Gothic UI Semilight" panose="020B0400000000000000" pitchFamily="34" charset="-128"/>
                    <a:ea typeface="Yu Gothic UI Semilight" panose="020B0400000000000000" pitchFamily="34" charset="-128"/>
                    <a:cs typeface="Times New Roman" panose="02020603050405020304" pitchFamily="18" charset="0"/>
                  </a:rPr>
                  <a:t>∽</a:t>
                </a:r>
                <a:r>
                  <a:rPr lang="en-US" sz="3600" i="1" dirty="0" smtClean="0">
                    <a:latin typeface="Yu Gothic UI Semibold" panose="020B0700000000000000" pitchFamily="34" charset="-128"/>
                    <a:ea typeface="Yu Gothic UI Semibold" panose="020B0700000000000000" pitchFamily="34" charset="-128"/>
                    <a:cs typeface="Times New Roman" panose="02020603050405020304" pitchFamily="18" charset="0"/>
                  </a:rPr>
                  <a:t>∆</a:t>
                </a:r>
                <a:r>
                  <a:rPr lang="en-US" sz="3600" i="1" dirty="0" smtClean="0">
                    <a:latin typeface="+mn-lt"/>
                    <a:ea typeface="Yu Gothic UI Semibold" panose="020B0700000000000000" pitchFamily="34" charset="-128"/>
                    <a:cs typeface="Times New Roman" panose="02020603050405020304" pitchFamily="18" charset="0"/>
                  </a:rPr>
                  <a:t>ABC</a:t>
                </a:r>
                <a14:m>
                  <m:oMath xmlns:m="http://schemas.openxmlformats.org/officeDocument/2006/math">
                    <m:r>
                      <a:rPr lang="en-US" sz="3600" b="0" i="1" dirty="0" smtClean="0">
                        <a:latin typeface="Cambria Math" panose="02040503050406030204" pitchFamily="18" charset="0"/>
                        <a:ea typeface="Cambria Math" panose="02040503050406030204" pitchFamily="18" charset="0"/>
                        <a:cs typeface="Times New Roman" panose="02020603050405020304" pitchFamily="18" charset="0"/>
                      </a:rPr>
                      <m:t> </m:t>
                    </m:r>
                  </m:oMath>
                </a14:m>
                <a:r>
                  <a:rPr lang="en-US" sz="3600" i="1" dirty="0" err="1" smtClean="0">
                    <a:latin typeface="Times New Roman" panose="02020603050405020304" pitchFamily="18" charset="0"/>
                    <a:cs typeface="Times New Roman" panose="02020603050405020304" pitchFamily="18" charset="0"/>
                  </a:rPr>
                  <a:t>thì</a:t>
                </a:r>
                <a:r>
                  <a:rPr lang="en-US" sz="3600" i="1" dirty="0" smtClean="0">
                    <a:latin typeface="Times New Roman" panose="02020603050405020304" pitchFamily="18" charset="0"/>
                    <a:cs typeface="Times New Roman" panose="02020603050405020304" pitchFamily="18" charset="0"/>
                  </a:rPr>
                  <a:t> </a:t>
                </a:r>
                <a:r>
                  <a:rPr lang="en-US" sz="3600" i="1" dirty="0" err="1" smtClean="0">
                    <a:latin typeface="Times New Roman" panose="02020603050405020304" pitchFamily="18" charset="0"/>
                    <a:cs typeface="Times New Roman" panose="02020603050405020304" pitchFamily="18" charset="0"/>
                  </a:rPr>
                  <a:t>cạnh</a:t>
                </a:r>
                <a:r>
                  <a:rPr lang="en-US" sz="3600" i="1" dirty="0" smtClean="0">
                    <a:latin typeface="Times New Roman" panose="02020603050405020304" pitchFamily="18" charset="0"/>
                    <a:cs typeface="Times New Roman" panose="02020603050405020304" pitchFamily="18" charset="0"/>
                  </a:rPr>
                  <a:t> </a:t>
                </a:r>
                <a:r>
                  <a:rPr lang="en-US" sz="3600" i="1" dirty="0" err="1" smtClean="0">
                    <a:latin typeface="Times New Roman" panose="02020603050405020304" pitchFamily="18" charset="0"/>
                    <a:cs typeface="Times New Roman" panose="02020603050405020304" pitchFamily="18" charset="0"/>
                  </a:rPr>
                  <a:t>của</a:t>
                </a:r>
                <a:r>
                  <a:rPr lang="en-US" sz="3600" i="1" dirty="0" smtClean="0">
                    <a:latin typeface="Times New Roman" panose="02020603050405020304" pitchFamily="18" charset="0"/>
                    <a:cs typeface="Times New Roman" panose="02020603050405020304" pitchFamily="18" charset="0"/>
                  </a:rPr>
                  <a:t> tam </a:t>
                </a:r>
                <a:r>
                  <a:rPr lang="en-US" sz="3600" i="1" dirty="0" err="1" smtClean="0">
                    <a:latin typeface="Times New Roman" panose="02020603050405020304" pitchFamily="18" charset="0"/>
                    <a:cs typeface="Times New Roman" panose="02020603050405020304" pitchFamily="18" charset="0"/>
                  </a:rPr>
                  <a:t>giác</a:t>
                </a:r>
                <a:r>
                  <a:rPr lang="en-US" sz="3600" i="1" dirty="0" smtClean="0">
                    <a:latin typeface="Times New Roman" panose="02020603050405020304" pitchFamily="18" charset="0"/>
                    <a:cs typeface="Times New Roman" panose="02020603050405020304" pitchFamily="18" charset="0"/>
                  </a:rPr>
                  <a:t> </a:t>
                </a:r>
                <a:r>
                  <a:rPr lang="en-US" sz="3600" i="1" dirty="0" err="1" smtClean="0">
                    <a:latin typeface="Times New Roman" panose="02020603050405020304" pitchFamily="18" charset="0"/>
                    <a:cs typeface="Times New Roman" panose="02020603050405020304" pitchFamily="18" charset="0"/>
                  </a:rPr>
                  <a:t>thứ</a:t>
                </a:r>
                <a:r>
                  <a:rPr lang="en-US" sz="3600" i="1" dirty="0" smtClean="0">
                    <a:latin typeface="Times New Roman" panose="02020603050405020304" pitchFamily="18" charset="0"/>
                    <a:cs typeface="Times New Roman" panose="02020603050405020304" pitchFamily="18" charset="0"/>
                  </a:rPr>
                  <a:t> </a:t>
                </a:r>
                <a:r>
                  <a:rPr lang="en-US" sz="3600" i="1" dirty="0" err="1" smtClean="0">
                    <a:latin typeface="Times New Roman" panose="02020603050405020304" pitchFamily="18" charset="0"/>
                    <a:cs typeface="Times New Roman" panose="02020603050405020304" pitchFamily="18" charset="0"/>
                  </a:rPr>
                  <a:t>nhất</a:t>
                </a:r>
                <a:r>
                  <a:rPr lang="en-US" sz="3600" i="1" dirty="0">
                    <a:latin typeface="Times New Roman" panose="02020603050405020304" pitchFamily="18" charset="0"/>
                    <a:cs typeface="Times New Roman" panose="02020603050405020304" pitchFamily="18" charset="0"/>
                  </a:rPr>
                  <a:t> </a:t>
                </a:r>
                <a:r>
                  <a:rPr lang="en-US" sz="3600" i="1" dirty="0" smtClean="0">
                    <a:latin typeface="Times New Roman" panose="02020603050405020304" pitchFamily="18" charset="0"/>
                    <a:cs typeface="Times New Roman" panose="02020603050405020304" pitchFamily="18" charset="0"/>
                  </a:rPr>
                  <a:t>(</a:t>
                </a:r>
                <a:r>
                  <a:rPr lang="en-US" sz="3600" i="1" dirty="0" smtClean="0">
                    <a:latin typeface="Yu Gothic UI Semibold" panose="020B0700000000000000" pitchFamily="34" charset="-128"/>
                    <a:ea typeface="Yu Gothic UI Semibold" panose="020B0700000000000000" pitchFamily="34" charset="-128"/>
                    <a:cs typeface="Times New Roman" panose="02020603050405020304" pitchFamily="18" charset="0"/>
                  </a:rPr>
                  <a:t>∆</a:t>
                </a:r>
                <a:r>
                  <a:rPr lang="en-US" sz="3600" i="1" dirty="0" smtClean="0">
                    <a:latin typeface="+mn-lt"/>
                    <a:ea typeface="Yu Gothic UI Semibold" panose="020B0700000000000000" pitchFamily="34" charset="-128"/>
                    <a:cs typeface="Times New Roman" panose="02020603050405020304" pitchFamily="18" charset="0"/>
                  </a:rPr>
                  <a:t>A’B’C’</a:t>
                </a:r>
                <a:r>
                  <a:rPr lang="en-US" sz="3600" i="1" dirty="0" smtClean="0">
                    <a:latin typeface="+mn-lt"/>
                    <a:cs typeface="Times New Roman" panose="02020603050405020304" pitchFamily="18" charset="0"/>
                  </a:rPr>
                  <a:t>) </a:t>
                </a:r>
                <a:r>
                  <a:rPr lang="en-US" sz="3600" i="1" dirty="0" smtClean="0">
                    <a:latin typeface="Times New Roman" panose="02020603050405020304" pitchFamily="18" charset="0"/>
                    <a:cs typeface="Times New Roman" panose="02020603050405020304" pitchFamily="18" charset="0"/>
                  </a:rPr>
                  <a:t>viết trên, </a:t>
                </a:r>
                <a:r>
                  <a:rPr lang="en-US" sz="3600" i="1" dirty="0" err="1" smtClean="0">
                    <a:latin typeface="Times New Roman" panose="02020603050405020304" pitchFamily="18" charset="0"/>
                    <a:cs typeface="Times New Roman" panose="02020603050405020304" pitchFamily="18" charset="0"/>
                  </a:rPr>
                  <a:t>cạnh</a:t>
                </a:r>
                <a:r>
                  <a:rPr lang="en-US" sz="3600" i="1" dirty="0" smtClean="0">
                    <a:latin typeface="Times New Roman" panose="02020603050405020304" pitchFamily="18" charset="0"/>
                    <a:cs typeface="Times New Roman" panose="02020603050405020304" pitchFamily="18" charset="0"/>
                  </a:rPr>
                  <a:t> </a:t>
                </a:r>
                <a:r>
                  <a:rPr lang="en-US" sz="3600" i="1" dirty="0" err="1" smtClean="0">
                    <a:latin typeface="Times New Roman" panose="02020603050405020304" pitchFamily="18" charset="0"/>
                    <a:cs typeface="Times New Roman" panose="02020603050405020304" pitchFamily="18" charset="0"/>
                  </a:rPr>
                  <a:t>tương</a:t>
                </a:r>
                <a:r>
                  <a:rPr lang="en-US" sz="3600" i="1" dirty="0" smtClean="0">
                    <a:latin typeface="Times New Roman" panose="02020603050405020304" pitchFamily="18" charset="0"/>
                    <a:cs typeface="Times New Roman" panose="02020603050405020304" pitchFamily="18" charset="0"/>
                  </a:rPr>
                  <a:t> </a:t>
                </a:r>
                <a:r>
                  <a:rPr lang="en-US" sz="3600" i="1" dirty="0" err="1" smtClean="0">
                    <a:latin typeface="Times New Roman" panose="02020603050405020304" pitchFamily="18" charset="0"/>
                    <a:cs typeface="Times New Roman" panose="02020603050405020304" pitchFamily="18" charset="0"/>
                  </a:rPr>
                  <a:t>ứng</a:t>
                </a:r>
                <a:r>
                  <a:rPr lang="en-US" sz="3600" i="1" dirty="0" smtClean="0">
                    <a:latin typeface="Times New Roman" panose="02020603050405020304" pitchFamily="18" charset="0"/>
                    <a:cs typeface="Times New Roman" panose="02020603050405020304" pitchFamily="18" charset="0"/>
                  </a:rPr>
                  <a:t> </a:t>
                </a:r>
                <a:r>
                  <a:rPr lang="en-US" sz="3600" i="1" dirty="0" err="1" smtClean="0">
                    <a:latin typeface="Times New Roman" panose="02020603050405020304" pitchFamily="18" charset="0"/>
                    <a:cs typeface="Times New Roman" panose="02020603050405020304" pitchFamily="18" charset="0"/>
                  </a:rPr>
                  <a:t>của</a:t>
                </a:r>
                <a:r>
                  <a:rPr lang="en-US" sz="3600" i="1" dirty="0" smtClean="0">
                    <a:latin typeface="Times New Roman" panose="02020603050405020304" pitchFamily="18" charset="0"/>
                    <a:cs typeface="Times New Roman" panose="02020603050405020304" pitchFamily="18" charset="0"/>
                  </a:rPr>
                  <a:t> tam </a:t>
                </a:r>
                <a:r>
                  <a:rPr lang="en-US" sz="3600" i="1" dirty="0" err="1" smtClean="0">
                    <a:latin typeface="Times New Roman" panose="02020603050405020304" pitchFamily="18" charset="0"/>
                    <a:cs typeface="Times New Roman" panose="02020603050405020304" pitchFamily="18" charset="0"/>
                  </a:rPr>
                  <a:t>giác</a:t>
                </a:r>
                <a:r>
                  <a:rPr lang="en-US" sz="3600" i="1" dirty="0" smtClean="0">
                    <a:latin typeface="Times New Roman" panose="02020603050405020304" pitchFamily="18" charset="0"/>
                    <a:cs typeface="Times New Roman" panose="02020603050405020304" pitchFamily="18" charset="0"/>
                  </a:rPr>
                  <a:t> </a:t>
                </a:r>
                <a:r>
                  <a:rPr lang="en-US" sz="3600" i="1" dirty="0" err="1" smtClean="0">
                    <a:latin typeface="Times New Roman" panose="02020603050405020304" pitchFamily="18" charset="0"/>
                    <a:cs typeface="Times New Roman" panose="02020603050405020304" pitchFamily="18" charset="0"/>
                  </a:rPr>
                  <a:t>thứ</a:t>
                </a:r>
                <a:r>
                  <a:rPr lang="en-US" sz="3600" i="1" dirty="0" smtClean="0">
                    <a:latin typeface="Times New Roman" panose="02020603050405020304" pitchFamily="18" charset="0"/>
                    <a:cs typeface="Times New Roman" panose="02020603050405020304" pitchFamily="18" charset="0"/>
                  </a:rPr>
                  <a:t> </a:t>
                </a:r>
                <a:r>
                  <a:rPr lang="en-US" sz="3600" i="1" dirty="0" err="1" smtClean="0">
                    <a:latin typeface="Times New Roman" panose="02020603050405020304" pitchFamily="18" charset="0"/>
                    <a:cs typeface="Times New Roman" panose="02020603050405020304" pitchFamily="18" charset="0"/>
                  </a:rPr>
                  <a:t>hai</a:t>
                </a:r>
                <a:r>
                  <a:rPr lang="en-US" sz="3600" i="1" dirty="0" smtClean="0">
                    <a:latin typeface="Times New Roman" panose="02020603050405020304" pitchFamily="18" charset="0"/>
                    <a:cs typeface="Times New Roman" panose="02020603050405020304" pitchFamily="18" charset="0"/>
                  </a:rPr>
                  <a:t> (</a:t>
                </a:r>
                <a:r>
                  <a:rPr lang="en-US" sz="3600" i="1" dirty="0" smtClean="0">
                    <a:latin typeface="Yu Gothic UI Semibold" panose="020B0700000000000000" pitchFamily="34" charset="-128"/>
                    <a:ea typeface="Yu Gothic UI Semibold" panose="020B0700000000000000" pitchFamily="34" charset="-128"/>
                    <a:cs typeface="Times New Roman" panose="02020603050405020304" pitchFamily="18" charset="0"/>
                  </a:rPr>
                  <a:t>∆</a:t>
                </a:r>
                <a:r>
                  <a:rPr lang="en-US" sz="3600" i="1" dirty="0" smtClean="0">
                    <a:latin typeface="+mn-lt"/>
                    <a:ea typeface="Yu Gothic UI Semibold" panose="020B0700000000000000" pitchFamily="34" charset="-128"/>
                    <a:cs typeface="Times New Roman" panose="02020603050405020304" pitchFamily="18" charset="0"/>
                  </a:rPr>
                  <a:t>ABC</a:t>
                </a:r>
                <a:r>
                  <a:rPr lang="en-US" sz="3600" i="1" dirty="0" smtClean="0">
                    <a:latin typeface="Times New Roman" panose="02020603050405020304" pitchFamily="18" charset="0"/>
                    <a:cs typeface="Times New Roman" panose="02020603050405020304" pitchFamily="18" charset="0"/>
                  </a:rPr>
                  <a:t>) </a:t>
                </a:r>
                <a:r>
                  <a:rPr lang="en-US" sz="3600" i="1" dirty="0" err="1" smtClean="0">
                    <a:latin typeface="Times New Roman" panose="02020603050405020304" pitchFamily="18" charset="0"/>
                    <a:cs typeface="Times New Roman" panose="02020603050405020304" pitchFamily="18" charset="0"/>
                  </a:rPr>
                  <a:t>viết</a:t>
                </a:r>
                <a:r>
                  <a:rPr lang="en-US" sz="3600" i="1" dirty="0" smtClean="0">
                    <a:latin typeface="Times New Roman" panose="02020603050405020304" pitchFamily="18" charset="0"/>
                    <a:cs typeface="Times New Roman" panose="02020603050405020304" pitchFamily="18" charset="0"/>
                  </a:rPr>
                  <a:t> </a:t>
                </a:r>
                <a:r>
                  <a:rPr lang="en-US" sz="3600" i="1" dirty="0" err="1" smtClean="0">
                    <a:latin typeface="Times New Roman" panose="02020603050405020304" pitchFamily="18" charset="0"/>
                    <a:cs typeface="Times New Roman" panose="02020603050405020304" pitchFamily="18" charset="0"/>
                  </a:rPr>
                  <a:t>dưới</a:t>
                </a:r>
                <a:r>
                  <a:rPr lang="en-US" sz="3600" i="1" dirty="0" smtClean="0">
                    <a:latin typeface="Times New Roman" panose="02020603050405020304" pitchFamily="18" charset="0"/>
                    <a:cs typeface="Times New Roman" panose="02020603050405020304" pitchFamily="18" charset="0"/>
                  </a:rPr>
                  <a:t>.</a:t>
                </a:r>
                <a:endParaRPr lang="vi-VN" sz="3600" i="1" dirty="0">
                  <a:latin typeface="Times New Roman" panose="02020603050405020304" pitchFamily="18" charset="0"/>
                  <a:cs typeface="Times New Roman" panose="02020603050405020304" pitchFamily="18" charset="0"/>
                </a:endParaRPr>
              </a:p>
            </p:txBody>
          </p:sp>
        </mc:Choice>
        <mc:Fallback xmlns="">
          <p:sp>
            <p:nvSpPr>
              <p:cNvPr id="2" name="Tiêu đề 1"/>
              <p:cNvSpPr>
                <a:spLocks noGrp="1" noRot="1" noChangeAspect="1" noMove="1" noResize="1" noEditPoints="1" noAdjustHandles="1" noChangeArrowheads="1" noChangeShapeType="1" noTextEdit="1"/>
              </p:cNvSpPr>
              <p:nvPr>
                <p:ph type="title"/>
              </p:nvPr>
            </p:nvSpPr>
            <p:spPr>
              <a:xfrm>
                <a:off x="0" y="123931"/>
                <a:ext cx="12192000" cy="1395978"/>
              </a:xfrm>
              <a:blipFill rotWithShape="0">
                <a:blip r:embed="rId2"/>
                <a:stretch>
                  <a:fillRect l="-1500" t="-17904" r="-750" b="-2358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 name="Chỗ dành sẵn cho Nội dung 2"/>
              <p:cNvSpPr>
                <a:spLocks noGrp="1"/>
              </p:cNvSpPr>
              <p:nvPr>
                <p:ph idx="1"/>
              </p:nvPr>
            </p:nvSpPr>
            <p:spPr>
              <a:xfrm>
                <a:off x="0" y="1577763"/>
                <a:ext cx="12142631" cy="5421804"/>
              </a:xfrm>
            </p:spPr>
            <p:txBody>
              <a:bodyPr>
                <a:normAutofit/>
              </a:bodyPr>
              <a:lstStyle/>
              <a:p>
                <a:pPr marL="0" indent="0">
                  <a:buNone/>
                </a:pPr>
                <a:r>
                  <a:rPr lang="en-US" sz="4000" b="1" i="1" dirty="0" smtClean="0">
                    <a:solidFill>
                      <a:srgbClr val="FF0000"/>
                    </a:solidFill>
                    <a:latin typeface="Times New Roman" panose="02020603050405020304" pitchFamily="18" charset="0"/>
                    <a:cs typeface="Times New Roman" panose="02020603050405020304" pitchFamily="18" charset="0"/>
                  </a:rPr>
                  <a:t>b/</a:t>
                </a:r>
                <a:r>
                  <a:rPr lang="en-US" sz="4000" b="1" i="1" dirty="0" err="1" smtClean="0">
                    <a:solidFill>
                      <a:srgbClr val="FF0000"/>
                    </a:solidFill>
                    <a:latin typeface="Times New Roman" panose="02020603050405020304" pitchFamily="18" charset="0"/>
                    <a:cs typeface="Times New Roman" panose="02020603050405020304" pitchFamily="18" charset="0"/>
                  </a:rPr>
                  <a:t>Tínhchất</a:t>
                </a:r>
                <a:r>
                  <a:rPr lang="en-US" sz="4000" b="1" i="1" dirty="0" smtClean="0">
                    <a:solidFill>
                      <a:srgbClr val="FF0000"/>
                    </a:solidFill>
                    <a:latin typeface="Times New Roman" panose="02020603050405020304" pitchFamily="18" charset="0"/>
                    <a:cs typeface="Times New Roman" panose="02020603050405020304" pitchFamily="18" charset="0"/>
                  </a:rPr>
                  <a:t>.</a:t>
                </a:r>
              </a:p>
              <a:p>
                <a:pPr marL="514350" indent="-514350">
                  <a:buAutoNum type="arabicParenR"/>
                </a:pPr>
                <a:r>
                  <a:rPr lang="en-US" sz="3600" dirty="0" err="1" smtClean="0">
                    <a:latin typeface="Times New Roman" panose="02020603050405020304" pitchFamily="18" charset="0"/>
                    <a:cs typeface="Times New Roman" panose="02020603050405020304" pitchFamily="18" charset="0"/>
                  </a:rPr>
                  <a:t>Quan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sát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hình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vẽ</a:t>
                </a:r>
                <a:endParaRPr lang="en-US" sz="3600" dirty="0" smtClean="0">
                  <a:latin typeface="Times New Roman" panose="02020603050405020304" pitchFamily="18" charset="0"/>
                  <a:cs typeface="Times New Roman" panose="02020603050405020304" pitchFamily="18" charset="0"/>
                </a:endParaRPr>
              </a:p>
              <a:p>
                <a:pPr marL="514350" indent="-514350">
                  <a:buAutoNum type="arabicParenR"/>
                </a:pPr>
                <a:endParaRPr lang="en-US" dirty="0">
                  <a:latin typeface="Times New Roman" panose="02020603050405020304" pitchFamily="18" charset="0"/>
                  <a:cs typeface="Times New Roman" panose="02020603050405020304" pitchFamily="18" charset="0"/>
                </a:endParaRPr>
              </a:p>
              <a:p>
                <a:pPr marL="514350" indent="-514350">
                  <a:buAutoNum type="arabicParenR"/>
                </a:pPr>
                <a:endParaRPr lang="en-US" dirty="0" smtClean="0">
                  <a:latin typeface="Times New Roman" panose="02020603050405020304" pitchFamily="18" charset="0"/>
                  <a:cs typeface="Times New Roman" panose="02020603050405020304" pitchFamily="18" charset="0"/>
                </a:endParaRPr>
              </a:p>
              <a:p>
                <a:pPr marL="514350" indent="-514350">
                  <a:buAutoNum type="arabicParenR"/>
                </a:pPr>
                <a:endParaRPr lang="en-US" dirty="0">
                  <a:latin typeface="Times New Roman" panose="02020603050405020304" pitchFamily="18" charset="0"/>
                  <a:cs typeface="Times New Roman" panose="02020603050405020304" pitchFamily="18" charset="0"/>
                </a:endParaRPr>
              </a:p>
              <a:p>
                <a:pPr marL="0" indent="0">
                  <a:buNone/>
                </a:pPr>
                <a:endParaRPr lang="en-US" b="1" i="1" dirty="0" smtClean="0">
                  <a:latin typeface="Times New Roman" panose="02020603050405020304" pitchFamily="18" charset="0"/>
                  <a:cs typeface="Times New Roman" panose="02020603050405020304" pitchFamily="18" charset="0"/>
                </a:endParaRPr>
              </a:p>
              <a:p>
                <a:pPr marL="0" indent="0">
                  <a:buNone/>
                </a:pPr>
                <a:r>
                  <a:rPr lang="en-US" sz="3600" dirty="0" err="1" smtClean="0">
                    <a:latin typeface="Times New Roman" panose="02020603050405020304" pitchFamily="18" charset="0"/>
                    <a:cs typeface="Times New Roman" panose="02020603050405020304" pitchFamily="18" charset="0"/>
                  </a:rPr>
                  <a:t>Nếu</a:t>
                </a:r>
                <a14:m>
                  <m:oMath xmlns:m="http://schemas.openxmlformats.org/officeDocument/2006/math">
                    <m:r>
                      <a:rPr lang="en-US" sz="3600" b="0" i="0" smtClean="0">
                        <a:latin typeface="Cambria Math" panose="02040503050406030204" pitchFamily="18" charset="0"/>
                        <a:ea typeface="Cambria Math" panose="02040503050406030204" pitchFamily="18" charset="0"/>
                        <a:cs typeface="Times New Roman" panose="02020603050405020304" pitchFamily="18" charset="0"/>
                      </a:rPr>
                      <m:t> </m:t>
                    </m:r>
                    <m:r>
                      <a:rPr lang="en-US" sz="3600" b="1" i="1" smtClean="0">
                        <a:latin typeface="Cambria Math" panose="02040503050406030204" pitchFamily="18" charset="0"/>
                        <a:ea typeface="Cambria Math" panose="02040503050406030204" pitchFamily="18" charset="0"/>
                        <a:cs typeface="Times New Roman" panose="02020603050405020304" pitchFamily="18" charset="0"/>
                      </a:rPr>
                      <m:t>∆</m:t>
                    </m:r>
                    <m:r>
                      <a:rPr lang="en-US" sz="3600" b="0" i="1" smtClean="0">
                        <a:latin typeface="Cambria Math" panose="02040503050406030204" pitchFamily="18" charset="0"/>
                        <a:ea typeface="Cambria Math" panose="02040503050406030204" pitchFamily="18" charset="0"/>
                        <a:cs typeface="Times New Roman" panose="02020603050405020304" pitchFamily="18" charset="0"/>
                      </a:rPr>
                      <m:t>𝐴</m:t>
                    </m:r>
                    <m:r>
                      <a:rPr lang="en-US" sz="36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3600" b="0" i="1" smtClean="0">
                        <a:latin typeface="Cambria Math" panose="02040503050406030204" pitchFamily="18" charset="0"/>
                        <a:ea typeface="Cambria Math" panose="02040503050406030204" pitchFamily="18" charset="0"/>
                        <a:cs typeface="Times New Roman" panose="02020603050405020304" pitchFamily="18" charset="0"/>
                      </a:rPr>
                      <m:t>𝐵</m:t>
                    </m:r>
                    <m:r>
                      <a:rPr lang="en-US" sz="36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3600" b="0" i="1" smtClean="0">
                        <a:latin typeface="Cambria Math" panose="02040503050406030204" pitchFamily="18" charset="0"/>
                        <a:ea typeface="Cambria Math" panose="02040503050406030204" pitchFamily="18" charset="0"/>
                        <a:cs typeface="Times New Roman" panose="02020603050405020304" pitchFamily="18" charset="0"/>
                      </a:rPr>
                      <m:t>𝐶</m:t>
                    </m:r>
                    <m:r>
                      <a:rPr lang="en-US" sz="3600" b="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3600" i="1" dirty="0" smtClean="0">
                    <a:cs typeface="Times New Roman" panose="02020603050405020304" pitchFamily="18" charset="0"/>
                  </a:rPr>
                  <a:t>=</a:t>
                </a:r>
                <a14:m>
                  <m:oMath xmlns:m="http://schemas.openxmlformats.org/officeDocument/2006/math">
                    <m:r>
                      <a:rPr lang="en-US" sz="3600" b="0" i="1" dirty="0" smtClean="0">
                        <a:latin typeface="Cambria Math" panose="02040503050406030204" pitchFamily="18" charset="0"/>
                        <a:cs typeface="Times New Roman" panose="02020603050405020304" pitchFamily="18" charset="0"/>
                      </a:rPr>
                      <m:t> </m:t>
                    </m:r>
                    <m:r>
                      <a:rPr lang="en-US" sz="3600" b="1" i="1" dirty="0" smtClean="0">
                        <a:latin typeface="Cambria Math" panose="02040503050406030204" pitchFamily="18" charset="0"/>
                        <a:ea typeface="Cambria Math" panose="02040503050406030204" pitchFamily="18" charset="0"/>
                        <a:cs typeface="Times New Roman" panose="02020603050405020304" pitchFamily="18" charset="0"/>
                      </a:rPr>
                      <m:t>∆</m:t>
                    </m:r>
                    <m:r>
                      <a:rPr lang="en-US" sz="3600" b="0" i="1" dirty="0" smtClean="0">
                        <a:latin typeface="Cambria Math" panose="02040503050406030204" pitchFamily="18" charset="0"/>
                        <a:ea typeface="Cambria Math" panose="02040503050406030204" pitchFamily="18" charset="0"/>
                        <a:cs typeface="Times New Roman" panose="02020603050405020304" pitchFamily="18" charset="0"/>
                      </a:rPr>
                      <m:t>𝐴𝐵𝐶</m:t>
                    </m:r>
                  </m:oMath>
                </a14:m>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thì</a:t>
                </a:r>
                <a:r>
                  <a:rPr lang="en-US" sz="3600" dirty="0" smtClean="0">
                    <a:latin typeface="Times New Roman" panose="02020603050405020304" pitchFamily="18" charset="0"/>
                    <a:cs typeface="Times New Roman" panose="02020603050405020304" pitchFamily="18" charset="0"/>
                  </a:rPr>
                  <a:t> </a:t>
                </a:r>
                <a:r>
                  <a:rPr lang="en-US" sz="3600" dirty="0" smtClean="0">
                    <a:latin typeface="Yu Gothic UI Semibold" panose="020B0700000000000000" pitchFamily="34" charset="-128"/>
                    <a:ea typeface="Yu Gothic UI Semibold" panose="020B0700000000000000" pitchFamily="34" charset="-128"/>
                    <a:cs typeface="Times New Roman" panose="02020603050405020304" pitchFamily="18" charset="0"/>
                  </a:rPr>
                  <a:t>∆</a:t>
                </a:r>
                <a:r>
                  <a:rPr lang="en-US" sz="3600" i="1" dirty="0" smtClean="0">
                    <a:ea typeface="Yu Gothic UI Semibold" panose="020B0700000000000000" pitchFamily="34" charset="-128"/>
                    <a:cs typeface="Times New Roman" panose="02020603050405020304" pitchFamily="18" charset="0"/>
                  </a:rPr>
                  <a:t>A’B’C’</a:t>
                </a:r>
                <a:r>
                  <a:rPr lang="en-US" sz="3600" dirty="0" smtClean="0">
                    <a:latin typeface="Yu Gothic UI Semilight" panose="020B0400000000000000" pitchFamily="34" charset="-128"/>
                    <a:ea typeface="Yu Gothic UI Semilight" panose="020B0400000000000000" pitchFamily="34" charset="-128"/>
                    <a:cs typeface="Times New Roman" panose="02020603050405020304" pitchFamily="18" charset="0"/>
                  </a:rPr>
                  <a:t>∽</a:t>
                </a:r>
                <a:r>
                  <a:rPr lang="en-US" sz="3600" dirty="0" smtClean="0">
                    <a:latin typeface="Yu Gothic UI Semibold" panose="020B0700000000000000" pitchFamily="34" charset="-128"/>
                    <a:ea typeface="Yu Gothic UI Semibold" panose="020B0700000000000000" pitchFamily="34" charset="-128"/>
                    <a:cs typeface="Times New Roman" panose="02020603050405020304" pitchFamily="18" charset="0"/>
                  </a:rPr>
                  <a:t>∆</a:t>
                </a:r>
                <a:r>
                  <a:rPr lang="en-US" sz="3600" i="1" dirty="0" smtClean="0">
                    <a:ea typeface="Yu Gothic UI Semibold" panose="020B0700000000000000" pitchFamily="34" charset="-128"/>
                    <a:cs typeface="Times New Roman" panose="02020603050405020304" pitchFamily="18" charset="0"/>
                  </a:rPr>
                  <a:t>ABC</a:t>
                </a:r>
                <a:endParaRPr lang="en-US" sz="3600" b="1" i="1" dirty="0" smtClean="0">
                  <a:cs typeface="Times New Roman" panose="02020603050405020304" pitchFamily="18" charset="0"/>
                </a:endParaRPr>
              </a:p>
              <a:p>
                <a:pPr marL="0" indent="0">
                  <a:buNone/>
                </a:pPr>
                <a:r>
                  <a:rPr lang="en-US" sz="3600" dirty="0" err="1" smtClean="0">
                    <a:latin typeface="Times New Roman" panose="02020603050405020304" pitchFamily="18" charset="0"/>
                    <a:cs typeface="Times New Roman" panose="02020603050405020304" pitchFamily="18" charset="0"/>
                  </a:rPr>
                  <a:t>Với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tỉ</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số</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đồng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dạng</a:t>
                </a:r>
                <a:r>
                  <a:rPr lang="en-US" sz="3600" dirty="0" smtClean="0">
                    <a:latin typeface="Times New Roman" panose="02020603050405020304" pitchFamily="18" charset="0"/>
                    <a:cs typeface="Times New Roman" panose="02020603050405020304" pitchFamily="18" charset="0"/>
                  </a:rPr>
                  <a:t>:</a:t>
                </a:r>
                <a14:m>
                  <m:oMath xmlns:m="http://schemas.openxmlformats.org/officeDocument/2006/math">
                    <m:f>
                      <m:fPr>
                        <m:ctrlPr>
                          <a:rPr lang="en-US" sz="4800" i="1" smtClean="0">
                            <a:latin typeface="Cambria Math"/>
                            <a:cs typeface="Times New Roman" panose="02020603050405020304" pitchFamily="18" charset="0"/>
                          </a:rPr>
                        </m:ctrlPr>
                      </m:fPr>
                      <m:num>
                        <m:sSup>
                          <m:sSupPr>
                            <m:ctrlPr>
                              <a:rPr lang="en-US" sz="4800" b="0" i="1" smtClean="0">
                                <a:latin typeface="Cambria Math"/>
                                <a:cs typeface="Times New Roman" panose="02020603050405020304" pitchFamily="18" charset="0"/>
                              </a:rPr>
                            </m:ctrlPr>
                          </m:sSupPr>
                          <m:e>
                            <m:r>
                              <a:rPr lang="en-US" sz="4800" b="0" i="1" smtClean="0">
                                <a:latin typeface="Cambria Math" panose="02040503050406030204" pitchFamily="18" charset="0"/>
                                <a:cs typeface="Times New Roman" panose="02020603050405020304" pitchFamily="18" charset="0"/>
                              </a:rPr>
                              <m:t>𝐴</m:t>
                            </m:r>
                          </m:e>
                          <m:sup>
                            <m:r>
                              <a:rPr lang="en-US" sz="4800" b="0" i="1" smtClean="0">
                                <a:latin typeface="Cambria Math" panose="02040503050406030204" pitchFamily="18" charset="0"/>
                                <a:cs typeface="Times New Roman" panose="02020603050405020304" pitchFamily="18" charset="0"/>
                              </a:rPr>
                              <m:t>′</m:t>
                            </m:r>
                          </m:sup>
                        </m:sSup>
                        <m:sSup>
                          <m:sSupPr>
                            <m:ctrlPr>
                              <a:rPr lang="en-US" sz="4800" b="0" i="1" smtClean="0">
                                <a:latin typeface="Cambria Math"/>
                                <a:cs typeface="Times New Roman" panose="02020603050405020304" pitchFamily="18" charset="0"/>
                              </a:rPr>
                            </m:ctrlPr>
                          </m:sSupPr>
                          <m:e>
                            <m:r>
                              <a:rPr lang="en-US" sz="4800" b="0" i="1" smtClean="0">
                                <a:latin typeface="Cambria Math" panose="02040503050406030204" pitchFamily="18" charset="0"/>
                                <a:cs typeface="Times New Roman" panose="02020603050405020304" pitchFamily="18" charset="0"/>
                              </a:rPr>
                              <m:t>𝐵</m:t>
                            </m:r>
                          </m:e>
                          <m:sup>
                            <m:r>
                              <a:rPr lang="en-US" sz="4800" b="0" i="1" smtClean="0">
                                <a:latin typeface="Cambria Math" panose="02040503050406030204" pitchFamily="18" charset="0"/>
                                <a:cs typeface="Times New Roman" panose="02020603050405020304" pitchFamily="18" charset="0"/>
                              </a:rPr>
                              <m:t>′</m:t>
                            </m:r>
                          </m:sup>
                        </m:sSup>
                      </m:num>
                      <m:den>
                        <m:r>
                          <a:rPr lang="en-US" sz="4800" b="0" i="1" smtClean="0">
                            <a:latin typeface="Cambria Math" panose="02040503050406030204" pitchFamily="18" charset="0"/>
                            <a:cs typeface="Times New Roman" panose="02020603050405020304" pitchFamily="18" charset="0"/>
                          </a:rPr>
                          <m:t>𝐴𝐵</m:t>
                        </m:r>
                      </m:den>
                    </m:f>
                    <m:r>
                      <a:rPr lang="en-US" sz="4800" b="0" i="0" smtClean="0">
                        <a:latin typeface="Cambria Math" panose="02040503050406030204" pitchFamily="18" charset="0"/>
                        <a:cs typeface="Times New Roman" panose="02020603050405020304" pitchFamily="18" charset="0"/>
                      </a:rPr>
                      <m:t>=</m:t>
                    </m:r>
                    <m:f>
                      <m:fPr>
                        <m:ctrlPr>
                          <a:rPr lang="en-US" sz="4800" b="0" i="1" smtClean="0">
                            <a:latin typeface="Cambria Math"/>
                            <a:cs typeface="Times New Roman" panose="02020603050405020304" pitchFamily="18" charset="0"/>
                          </a:rPr>
                        </m:ctrlPr>
                      </m:fPr>
                      <m:num>
                        <m:sSup>
                          <m:sSupPr>
                            <m:ctrlPr>
                              <a:rPr lang="en-US" sz="4800" b="0" i="1" smtClean="0">
                                <a:latin typeface="Cambria Math"/>
                                <a:cs typeface="Times New Roman" panose="02020603050405020304" pitchFamily="18" charset="0"/>
                              </a:rPr>
                            </m:ctrlPr>
                          </m:sSupPr>
                          <m:e>
                            <m:r>
                              <a:rPr lang="en-US" sz="4800" b="0" i="1" smtClean="0">
                                <a:latin typeface="Cambria Math" panose="02040503050406030204" pitchFamily="18" charset="0"/>
                                <a:cs typeface="Times New Roman" panose="02020603050405020304" pitchFamily="18" charset="0"/>
                              </a:rPr>
                              <m:t>𝐵</m:t>
                            </m:r>
                          </m:e>
                          <m:sup>
                            <m:r>
                              <a:rPr lang="en-US" sz="4800" b="0" i="1" smtClean="0">
                                <a:latin typeface="Cambria Math" panose="02040503050406030204" pitchFamily="18" charset="0"/>
                                <a:cs typeface="Times New Roman" panose="02020603050405020304" pitchFamily="18" charset="0"/>
                              </a:rPr>
                              <m:t>′</m:t>
                            </m:r>
                          </m:sup>
                        </m:sSup>
                        <m:sSup>
                          <m:sSupPr>
                            <m:ctrlPr>
                              <a:rPr lang="en-US" sz="4800" b="0" i="1" smtClean="0">
                                <a:latin typeface="Cambria Math"/>
                                <a:cs typeface="Times New Roman" panose="02020603050405020304" pitchFamily="18" charset="0"/>
                              </a:rPr>
                            </m:ctrlPr>
                          </m:sSupPr>
                          <m:e>
                            <m:r>
                              <a:rPr lang="en-US" sz="4800" b="0" i="1" smtClean="0">
                                <a:latin typeface="Cambria Math" panose="02040503050406030204" pitchFamily="18" charset="0"/>
                                <a:cs typeface="Times New Roman" panose="02020603050405020304" pitchFamily="18" charset="0"/>
                              </a:rPr>
                              <m:t>𝐶</m:t>
                            </m:r>
                          </m:e>
                          <m:sup>
                            <m:r>
                              <a:rPr lang="en-US" sz="4800" b="0" i="1" smtClean="0">
                                <a:latin typeface="Cambria Math" panose="02040503050406030204" pitchFamily="18" charset="0"/>
                                <a:cs typeface="Times New Roman" panose="02020603050405020304" pitchFamily="18" charset="0"/>
                              </a:rPr>
                              <m:t>′</m:t>
                            </m:r>
                          </m:sup>
                        </m:sSup>
                      </m:num>
                      <m:den>
                        <m:r>
                          <a:rPr lang="en-US" sz="4800" b="0" i="1" smtClean="0">
                            <a:latin typeface="Cambria Math" panose="02040503050406030204" pitchFamily="18" charset="0"/>
                            <a:cs typeface="Times New Roman" panose="02020603050405020304" pitchFamily="18" charset="0"/>
                          </a:rPr>
                          <m:t>𝐵𝐶</m:t>
                        </m:r>
                      </m:den>
                    </m:f>
                  </m:oMath>
                </a14:m>
                <a:r>
                  <a:rPr lang="en-US" sz="4800" dirty="0" smtClean="0">
                    <a:latin typeface="Times New Roman" panose="02020603050405020304" pitchFamily="18" charset="0"/>
                    <a:cs typeface="Times New Roman" panose="02020603050405020304" pitchFamily="18" charset="0"/>
                  </a:rPr>
                  <a:t> = </a:t>
                </a:r>
                <a14:m>
                  <m:oMath xmlns:m="http://schemas.openxmlformats.org/officeDocument/2006/math">
                    <m:f>
                      <m:fPr>
                        <m:ctrlPr>
                          <a:rPr lang="en-US" sz="4800" i="1" smtClean="0">
                            <a:latin typeface="Cambria Math"/>
                            <a:cs typeface="Times New Roman" panose="02020603050405020304" pitchFamily="18" charset="0"/>
                          </a:rPr>
                        </m:ctrlPr>
                      </m:fPr>
                      <m:num>
                        <m:sSup>
                          <m:sSupPr>
                            <m:ctrlPr>
                              <a:rPr lang="en-US" sz="4800" b="0" i="1" smtClean="0">
                                <a:latin typeface="Cambria Math"/>
                                <a:cs typeface="Times New Roman" panose="02020603050405020304" pitchFamily="18" charset="0"/>
                              </a:rPr>
                            </m:ctrlPr>
                          </m:sSupPr>
                          <m:e>
                            <m:r>
                              <a:rPr lang="en-US" sz="4800" b="0" i="1" smtClean="0">
                                <a:latin typeface="Cambria Math" panose="02040503050406030204" pitchFamily="18" charset="0"/>
                                <a:cs typeface="Times New Roman" panose="02020603050405020304" pitchFamily="18" charset="0"/>
                              </a:rPr>
                              <m:t>𝐶</m:t>
                            </m:r>
                          </m:e>
                          <m:sup>
                            <m:r>
                              <a:rPr lang="en-US" sz="4800" b="0" i="1" smtClean="0">
                                <a:latin typeface="Cambria Math" panose="02040503050406030204" pitchFamily="18" charset="0"/>
                                <a:cs typeface="Times New Roman" panose="02020603050405020304" pitchFamily="18" charset="0"/>
                              </a:rPr>
                              <m:t>′</m:t>
                            </m:r>
                          </m:sup>
                        </m:sSup>
                        <m:sSup>
                          <m:sSupPr>
                            <m:ctrlPr>
                              <a:rPr lang="en-US" sz="4800" b="0" i="1" smtClean="0">
                                <a:latin typeface="Cambria Math"/>
                                <a:cs typeface="Times New Roman" panose="02020603050405020304" pitchFamily="18" charset="0"/>
                              </a:rPr>
                            </m:ctrlPr>
                          </m:sSupPr>
                          <m:e>
                            <m:r>
                              <a:rPr lang="en-US" sz="4800" b="0" i="1" smtClean="0">
                                <a:latin typeface="Cambria Math" panose="02040503050406030204" pitchFamily="18" charset="0"/>
                                <a:cs typeface="Times New Roman" panose="02020603050405020304" pitchFamily="18" charset="0"/>
                              </a:rPr>
                              <m:t>𝐴</m:t>
                            </m:r>
                          </m:e>
                          <m:sup>
                            <m:r>
                              <a:rPr lang="en-US" sz="4800" b="0" i="1" smtClean="0">
                                <a:latin typeface="Cambria Math" panose="02040503050406030204" pitchFamily="18" charset="0"/>
                                <a:cs typeface="Times New Roman" panose="02020603050405020304" pitchFamily="18" charset="0"/>
                              </a:rPr>
                              <m:t>′</m:t>
                            </m:r>
                          </m:sup>
                        </m:sSup>
                      </m:num>
                      <m:den>
                        <m:r>
                          <a:rPr lang="en-US" sz="4800" b="0" i="1" smtClean="0">
                            <a:latin typeface="Cambria Math" panose="02040503050406030204" pitchFamily="18" charset="0"/>
                            <a:cs typeface="Times New Roman" panose="02020603050405020304" pitchFamily="18" charset="0"/>
                          </a:rPr>
                          <m:t>𝐶𝐴</m:t>
                        </m:r>
                      </m:den>
                    </m:f>
                  </m:oMath>
                </a14:m>
                <a:r>
                  <a:rPr lang="en-US" sz="4800" dirty="0" smtClean="0">
                    <a:latin typeface="Times New Roman" panose="02020603050405020304" pitchFamily="18" charset="0"/>
                    <a:cs typeface="Times New Roman" panose="02020603050405020304" pitchFamily="18" charset="0"/>
                  </a:rPr>
                  <a:t> =1</a:t>
                </a:r>
                <a:endParaRPr lang="en-US" sz="4800" dirty="0">
                  <a:latin typeface="Times New Roman" panose="02020603050405020304" pitchFamily="18" charset="0"/>
                  <a:cs typeface="Times New Roman" panose="02020603050405020304" pitchFamily="18" charset="0"/>
                </a:endParaRPr>
              </a:p>
              <a:p>
                <a:pPr marL="0" indent="0">
                  <a:buNone/>
                </a:pPr>
                <a:endParaRPr lang="vi-VN" b="1" i="1" dirty="0">
                  <a:latin typeface="Times New Roman" panose="02020603050405020304" pitchFamily="18" charset="0"/>
                  <a:cs typeface="Times New Roman" panose="02020603050405020304" pitchFamily="18" charset="0"/>
                </a:endParaRPr>
              </a:p>
            </p:txBody>
          </p:sp>
        </mc:Choice>
        <mc:Fallback xmlns="">
          <p:sp>
            <p:nvSpPr>
              <p:cNvPr id="3" name="Chỗ dành sẵn cho Nội dung 2"/>
              <p:cNvSpPr>
                <a:spLocks noGrp="1" noRot="1" noChangeAspect="1" noMove="1" noResize="1" noEditPoints="1" noAdjustHandles="1" noChangeArrowheads="1" noChangeShapeType="1" noTextEdit="1"/>
              </p:cNvSpPr>
              <p:nvPr>
                <p:ph idx="1"/>
              </p:nvPr>
            </p:nvSpPr>
            <p:spPr>
              <a:xfrm>
                <a:off x="0" y="1577763"/>
                <a:ext cx="12142631" cy="5421804"/>
              </a:xfrm>
              <a:blipFill rotWithShape="0">
                <a:blip r:embed="rId3"/>
                <a:stretch>
                  <a:fillRect l="-1757" t="-3150"/>
                </a:stretch>
              </a:blipFill>
            </p:spPr>
            <p:txBody>
              <a:bodyPr/>
              <a:lstStyle/>
              <a:p>
                <a:r>
                  <a:rPr lang="vi-VN">
                    <a:noFill/>
                  </a:rPr>
                  <a:t> </a:t>
                </a:r>
              </a:p>
            </p:txBody>
          </p:sp>
        </mc:Fallback>
      </mc:AlternateContent>
      <p:pic>
        <p:nvPicPr>
          <p:cNvPr id="2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6236" y="2279562"/>
            <a:ext cx="7250806" cy="2615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Hộp Văn bản 16"/>
          <p:cNvSpPr txBox="1"/>
          <p:nvPr/>
        </p:nvSpPr>
        <p:spPr>
          <a:xfrm>
            <a:off x="5563673" y="2975019"/>
            <a:ext cx="65" cy="276999"/>
          </a:xfrm>
          <a:prstGeom prst="rect">
            <a:avLst/>
          </a:prstGeom>
          <a:noFill/>
        </p:spPr>
        <p:txBody>
          <a:bodyPr wrap="none" lIns="0" tIns="0" rIns="0" bIns="0" rtlCol="0">
            <a:spAutoFit/>
          </a:bodyPr>
          <a:lstStyle/>
          <a:p>
            <a:endParaRPr lang="vi-VN" dirty="0"/>
          </a:p>
        </p:txBody>
      </p:sp>
    </p:spTree>
    <p:extLst>
      <p:ext uri="{BB962C8B-B14F-4D97-AF65-F5344CB8AC3E}">
        <p14:creationId xmlns:p14="http://schemas.microsoft.com/office/powerpoint/2010/main" val="392479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arn(inVertical)">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barn(inVertical)">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0" y="4149"/>
            <a:ext cx="12192000" cy="832610"/>
          </a:xfrm>
          <a:solidFill>
            <a:schemeClr val="bg1"/>
          </a:solidFill>
        </p:spPr>
        <p:txBody>
          <a:bodyPr>
            <a:normAutofit/>
          </a:bodyPr>
          <a:lstStyle/>
          <a:p>
            <a:r>
              <a:rPr lang="en-US" sz="3600" dirty="0" err="1" smtClean="0">
                <a:solidFill>
                  <a:srgbClr val="0000FF"/>
                </a:solidFill>
                <a:latin typeface="Times New Roman" panose="02020603050405020304" pitchFamily="18" charset="0"/>
                <a:cs typeface="Times New Roman" panose="02020603050405020304" pitchFamily="18" charset="0"/>
              </a:rPr>
              <a:t>Tính</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chất</a:t>
            </a:r>
            <a:r>
              <a:rPr lang="en-US" sz="3600" dirty="0" smtClean="0">
                <a:solidFill>
                  <a:srgbClr val="0000FF"/>
                </a:solidFill>
                <a:latin typeface="Times New Roman" panose="02020603050405020304" pitchFamily="18" charset="0"/>
                <a:cs typeface="Times New Roman" panose="02020603050405020304" pitchFamily="18" charset="0"/>
              </a:rPr>
              <a:t> 1:Mỗi tam </a:t>
            </a:r>
            <a:r>
              <a:rPr lang="en-US" sz="3600" dirty="0" err="1" smtClean="0">
                <a:solidFill>
                  <a:srgbClr val="0000FF"/>
                </a:solidFill>
                <a:latin typeface="Times New Roman" panose="02020603050405020304" pitchFamily="18" charset="0"/>
                <a:cs typeface="Times New Roman" panose="02020603050405020304" pitchFamily="18" charset="0"/>
              </a:rPr>
              <a:t>giác</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đồng</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dạng</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với</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chính</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nó</a:t>
            </a:r>
            <a:r>
              <a:rPr lang="en-US" sz="3600" dirty="0" smtClean="0">
                <a:solidFill>
                  <a:srgbClr val="0000FF"/>
                </a:solidFill>
                <a:latin typeface="Times New Roman" panose="02020603050405020304" pitchFamily="18" charset="0"/>
                <a:cs typeface="Times New Roman" panose="02020603050405020304" pitchFamily="18" charset="0"/>
              </a:rPr>
              <a:t>.</a:t>
            </a:r>
            <a:endParaRPr lang="vi-VN" sz="3600" dirty="0">
              <a:solidFill>
                <a:srgbClr val="0000FF"/>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hỗ dành sẵn cho Nội dung 2"/>
              <p:cNvSpPr>
                <a:spLocks noGrp="1"/>
              </p:cNvSpPr>
              <p:nvPr>
                <p:ph idx="1"/>
              </p:nvPr>
            </p:nvSpPr>
            <p:spPr>
              <a:xfrm>
                <a:off x="-25758" y="833347"/>
                <a:ext cx="12140485" cy="6214055"/>
              </a:xfrm>
            </p:spPr>
            <p:txBody>
              <a:bodyPr/>
              <a:lstStyle/>
              <a:p>
                <a:pPr marL="0" indent="0">
                  <a:buNone/>
                </a:pPr>
                <a:r>
                  <a:rPr lang="en-US" sz="3600" dirty="0" smtClean="0">
                    <a:latin typeface="Times New Roman" panose="02020603050405020304" pitchFamily="18" charset="0"/>
                    <a:cs typeface="Times New Roman" panose="02020603050405020304" pitchFamily="18" charset="0"/>
                  </a:rPr>
                  <a:t>2) </a:t>
                </a:r>
                <a:r>
                  <a:rPr lang="en-US" sz="3600" dirty="0" err="1" smtClean="0">
                    <a:latin typeface="Times New Roman" panose="02020603050405020304" pitchFamily="18" charset="0"/>
                    <a:cs typeface="Times New Roman" panose="02020603050405020304" pitchFamily="18" charset="0"/>
                  </a:rPr>
                  <a:t>Nếu</a:t>
                </a:r>
                <a:r>
                  <a:rPr lang="en-US" sz="3600" dirty="0" smtClean="0">
                    <a:latin typeface="Times New Roman" panose="02020603050405020304" pitchFamily="18" charset="0"/>
                    <a:cs typeface="Times New Roman" panose="02020603050405020304" pitchFamily="18" charset="0"/>
                  </a:rPr>
                  <a:t> </a:t>
                </a:r>
                <a:r>
                  <a:rPr lang="en-US" sz="3600" dirty="0" smtClean="0">
                    <a:latin typeface="Yu Gothic UI Semibold" panose="020B0700000000000000" pitchFamily="34" charset="-128"/>
                    <a:ea typeface="Yu Gothic UI Semibold" panose="020B0700000000000000" pitchFamily="34" charset="-128"/>
                    <a:cs typeface="Times New Roman" panose="02020603050405020304" pitchFamily="18" charset="0"/>
                  </a:rPr>
                  <a:t>∆</a:t>
                </a:r>
                <a:r>
                  <a:rPr lang="en-US" sz="3600" dirty="0" smtClean="0">
                    <a:ea typeface="Yu Gothic UI Semibold" panose="020B0700000000000000" pitchFamily="34" charset="-128"/>
                    <a:cs typeface="Times New Roman" panose="02020603050405020304" pitchFamily="18" charset="0"/>
                  </a:rPr>
                  <a:t>A’B’C’</a:t>
                </a:r>
                <a:r>
                  <a:rPr lang="en-US" sz="3600" dirty="0" smtClean="0">
                    <a:latin typeface="Yu Gothic UI Semilight" panose="020B0400000000000000" pitchFamily="34" charset="-128"/>
                    <a:ea typeface="Yu Gothic UI Semilight" panose="020B0400000000000000" pitchFamily="34" charset="-128"/>
                    <a:cs typeface="Times New Roman" panose="02020603050405020304" pitchFamily="18" charset="0"/>
                  </a:rPr>
                  <a:t>∽</a:t>
                </a:r>
                <a:r>
                  <a:rPr lang="en-US" sz="3600" dirty="0" smtClean="0">
                    <a:latin typeface="Yu Gothic UI Semibold" panose="020B0700000000000000" pitchFamily="34" charset="-128"/>
                    <a:ea typeface="Yu Gothic UI Semibold" panose="020B0700000000000000" pitchFamily="34" charset="-128"/>
                    <a:cs typeface="Times New Roman" panose="02020603050405020304" pitchFamily="18" charset="0"/>
                  </a:rPr>
                  <a:t>∆</a:t>
                </a:r>
                <a:r>
                  <a:rPr lang="en-US" sz="3600" dirty="0" smtClean="0">
                    <a:latin typeface="Calibri" panose="020F0502020204030204" pitchFamily="34" charset="0"/>
                    <a:ea typeface="Yu Gothic UI Semibold" panose="020B0700000000000000" pitchFamily="34" charset="-128"/>
                    <a:cs typeface="Calibri" panose="020F0502020204030204" pitchFamily="34" charset="0"/>
                  </a:rPr>
                  <a:t>ABC </a:t>
                </a:r>
                <a:r>
                  <a:rPr lang="en-US" sz="3600" dirty="0" err="1" smtClean="0">
                    <a:latin typeface="Times New Roman" panose="02020603050405020304" pitchFamily="18" charset="0"/>
                    <a:cs typeface="Times New Roman" panose="02020603050405020304" pitchFamily="18" charset="0"/>
                  </a:rPr>
                  <a:t>theo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tỉ</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số</a:t>
                </a:r>
                <a:r>
                  <a:rPr lang="en-US" sz="3600" dirty="0" smtClean="0">
                    <a:latin typeface="Times New Roman" panose="02020603050405020304" pitchFamily="18" charset="0"/>
                    <a:cs typeface="Times New Roman" panose="02020603050405020304" pitchFamily="18" charset="0"/>
                  </a:rPr>
                  <a:t> k </a:t>
                </a:r>
                <a:r>
                  <a:rPr lang="en-US" sz="3600" dirty="0" err="1" smtClean="0">
                    <a:latin typeface="Times New Roman" panose="02020603050405020304" pitchFamily="18" charset="0"/>
                    <a:cs typeface="Times New Roman" panose="02020603050405020304" pitchFamily="18" charset="0"/>
                  </a:rPr>
                  <a:t>thì</a:t>
                </a:r>
                <a:r>
                  <a:rPr lang="en-US" sz="3600" dirty="0" smtClean="0">
                    <a:latin typeface="Times New Roman" panose="02020603050405020304" pitchFamily="18" charset="0"/>
                    <a:cs typeface="Times New Roman" panose="02020603050405020304" pitchFamily="18" charset="0"/>
                  </a:rPr>
                  <a:t> </a:t>
                </a:r>
                <a:r>
                  <a:rPr lang="en-US" sz="3600" dirty="0" smtClean="0">
                    <a:latin typeface="Yu Gothic UI Semibold" panose="020B0700000000000000" pitchFamily="34" charset="-128"/>
                    <a:ea typeface="Yu Gothic UI Semibold" panose="020B0700000000000000" pitchFamily="34" charset="-128"/>
                    <a:cs typeface="Times New Roman" panose="02020603050405020304" pitchFamily="18" charset="0"/>
                  </a:rPr>
                  <a:t>∆</a:t>
                </a:r>
                <a:r>
                  <a:rPr lang="en-US" sz="3600" dirty="0" smtClean="0">
                    <a:ea typeface="Yu Gothic UI Semibold" panose="020B0700000000000000" pitchFamily="34" charset="-128"/>
                    <a:cs typeface="Times New Roman" panose="02020603050405020304" pitchFamily="18" charset="0"/>
                  </a:rPr>
                  <a:t>ABC</a:t>
                </a:r>
                <a:r>
                  <a:rPr lang="en-US" sz="3600" dirty="0" smtClean="0">
                    <a:latin typeface="Yu Gothic UI Semilight" panose="020B0400000000000000" pitchFamily="34" charset="-128"/>
                    <a:ea typeface="Yu Gothic UI Semilight" panose="020B0400000000000000" pitchFamily="34" charset="-128"/>
                    <a:cs typeface="Times New Roman" panose="02020603050405020304" pitchFamily="18" charset="0"/>
                  </a:rPr>
                  <a:t>∽</a:t>
                </a:r>
                <a:r>
                  <a:rPr lang="en-US" sz="3600" dirty="0" smtClean="0">
                    <a:latin typeface="Yu Gothic UI Semibold" panose="020B0700000000000000" pitchFamily="34" charset="-128"/>
                    <a:ea typeface="Yu Gothic UI Semibold" panose="020B0700000000000000" pitchFamily="34" charset="-128"/>
                    <a:cs typeface="Times New Roman" panose="02020603050405020304" pitchFamily="18" charset="0"/>
                  </a:rPr>
                  <a:t>∆</a:t>
                </a:r>
                <a:r>
                  <a:rPr lang="en-US" sz="3600" dirty="0" smtClean="0">
                    <a:ea typeface="Yu Gothic UI Semibold" panose="020B0700000000000000" pitchFamily="34" charset="-128"/>
                    <a:cs typeface="Times New Roman" panose="02020603050405020304" pitchFamily="18" charset="0"/>
                  </a:rPr>
                  <a:t>A’B’C’</a:t>
                </a:r>
                <a:endParaRPr lang="en-US" sz="3600" dirty="0" smtClean="0">
                  <a:cs typeface="Times New Roman" panose="02020603050405020304" pitchFamily="18" charset="0"/>
                </a:endParaRPr>
              </a:p>
              <a:p>
                <a:pPr marL="0" indent="0">
                  <a:buNone/>
                </a:pPr>
                <a:r>
                  <a:rPr lang="en-US" sz="3600" dirty="0" smtClean="0">
                    <a:latin typeface="Times New Roman" panose="02020603050405020304" pitchFamily="18" charset="0"/>
                    <a:cs typeface="Times New Roman" panose="02020603050405020304" pitchFamily="18" charset="0"/>
                  </a:rPr>
                  <a:t>Theo </a:t>
                </a:r>
                <a:r>
                  <a:rPr lang="en-US" sz="3600" dirty="0" err="1" smtClean="0">
                    <a:latin typeface="Times New Roman" panose="02020603050405020304" pitchFamily="18" charset="0"/>
                    <a:cs typeface="Times New Roman" panose="02020603050405020304" pitchFamily="18" charset="0"/>
                  </a:rPr>
                  <a:t>tỉ</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số</a:t>
                </a:r>
                <a:r>
                  <a:rPr lang="en-US" sz="36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US" sz="3600" i="1" smtClean="0">
                            <a:latin typeface="Cambria Math"/>
                            <a:cs typeface="Times New Roman" panose="02020603050405020304" pitchFamily="18" charset="0"/>
                          </a:rPr>
                        </m:ctrlPr>
                      </m:fPr>
                      <m:num>
                        <m:r>
                          <a:rPr lang="en-US" sz="3600" b="0" i="1" smtClean="0">
                            <a:latin typeface="Cambria Math" panose="02040503050406030204" pitchFamily="18" charset="0"/>
                            <a:cs typeface="Times New Roman" panose="02020603050405020304" pitchFamily="18" charset="0"/>
                          </a:rPr>
                          <m:t>1</m:t>
                        </m:r>
                      </m:num>
                      <m:den>
                        <m:r>
                          <a:rPr lang="en-US" sz="3600" b="0" i="1" smtClean="0">
                            <a:latin typeface="Cambria Math" panose="02040503050406030204" pitchFamily="18" charset="0"/>
                            <a:cs typeface="Times New Roman" panose="02020603050405020304" pitchFamily="18" charset="0"/>
                          </a:rPr>
                          <m:t>𝑘</m:t>
                        </m:r>
                      </m:den>
                    </m:f>
                  </m:oMath>
                </a14:m>
                <a:endParaRPr lang="en-US" sz="3600" dirty="0" err="1" smtClean="0">
                  <a:latin typeface="Times New Roman" panose="02020603050405020304" pitchFamily="18" charset="0"/>
                  <a:cs typeface="Times New Roman" panose="02020603050405020304" pitchFamily="18" charset="0"/>
                </a:endParaRPr>
              </a:p>
              <a:p>
                <a:pPr marL="0" indent="0">
                  <a:buNone/>
                </a:pPr>
                <a:endParaRPr lang="en-US" dirty="0"/>
              </a:p>
              <a:p>
                <a:pPr marL="0" indent="0">
                  <a:buNone/>
                </a:pPr>
                <a:r>
                  <a:rPr lang="en-US" sz="3600" dirty="0" err="1" smtClean="0">
                    <a:solidFill>
                      <a:srgbClr val="0000FF"/>
                    </a:solidFill>
                  </a:rPr>
                  <a:t>Tínhchất</a:t>
                </a:r>
                <a:r>
                  <a:rPr lang="en-US" sz="3600" dirty="0" smtClean="0">
                    <a:solidFill>
                      <a:srgbClr val="0000FF"/>
                    </a:solidFill>
                  </a:rPr>
                  <a:t> 2:Nếu </a:t>
                </a:r>
                <a:r>
                  <a:rPr lang="en-US" sz="3600" dirty="0" smtClean="0">
                    <a:solidFill>
                      <a:srgbClr val="0000FF"/>
                    </a:solidFill>
                    <a:latin typeface="Yu Gothic UI Semibold" panose="020B0700000000000000" pitchFamily="34" charset="-128"/>
                    <a:ea typeface="Yu Gothic UI Semibold" panose="020B0700000000000000" pitchFamily="34" charset="-128"/>
                  </a:rPr>
                  <a:t>∆</a:t>
                </a:r>
                <a:r>
                  <a:rPr lang="en-US" sz="3600" dirty="0" smtClean="0">
                    <a:solidFill>
                      <a:srgbClr val="0000FF"/>
                    </a:solidFill>
                    <a:ea typeface="Yu Gothic UI Semibold" panose="020B0700000000000000" pitchFamily="34" charset="-128"/>
                  </a:rPr>
                  <a:t>A’B’C’</a:t>
                </a:r>
                <a:r>
                  <a:rPr lang="en-US" sz="3600" dirty="0" smtClean="0">
                    <a:solidFill>
                      <a:srgbClr val="0000FF"/>
                    </a:solidFill>
                    <a:latin typeface="Yu Gothic UI Semilight" panose="020B0400000000000000" pitchFamily="34" charset="-128"/>
                    <a:ea typeface="Yu Gothic UI Semilight" panose="020B0400000000000000" pitchFamily="34" charset="-128"/>
                  </a:rPr>
                  <a:t>∽</a:t>
                </a:r>
                <a:r>
                  <a:rPr lang="en-US" sz="3600" dirty="0" smtClean="0">
                    <a:solidFill>
                      <a:srgbClr val="0000FF"/>
                    </a:solidFill>
                    <a:latin typeface="Yu Gothic UI Semibold" panose="020B0700000000000000" pitchFamily="34" charset="-128"/>
                    <a:ea typeface="Yu Gothic UI Semibold" panose="020B0700000000000000" pitchFamily="34" charset="-128"/>
                  </a:rPr>
                  <a:t>∆</a:t>
                </a:r>
                <a:r>
                  <a:rPr lang="en-US" sz="3600" dirty="0" smtClean="0">
                    <a:solidFill>
                      <a:srgbClr val="0000FF"/>
                    </a:solidFill>
                    <a:ea typeface="Yu Gothic UI Semilight" panose="020B0400000000000000" pitchFamily="34" charset="-128"/>
                  </a:rPr>
                  <a:t>ABC</a:t>
                </a:r>
                <a14:m>
                  <m:oMath xmlns:m="http://schemas.openxmlformats.org/officeDocument/2006/math">
                    <m:r>
                      <a:rPr lang="en-US" sz="3600" b="0" i="1" smtClean="0">
                        <a:solidFill>
                          <a:srgbClr val="0000FF"/>
                        </a:solidFill>
                        <a:latin typeface="Cambria Math" panose="02040503050406030204" pitchFamily="18" charset="0"/>
                        <a:ea typeface="Cambria Math" panose="02040503050406030204" pitchFamily="18" charset="0"/>
                      </a:rPr>
                      <m:t> </m:t>
                    </m:r>
                  </m:oMath>
                </a14:m>
                <a:r>
                  <a:rPr lang="en-US" sz="3600" dirty="0" smtClean="0">
                    <a:solidFill>
                      <a:srgbClr val="0000FF"/>
                    </a:solidFill>
                  </a:rPr>
                  <a:t>thì </a:t>
                </a:r>
                <a:r>
                  <a:rPr lang="en-US" sz="3600" dirty="0" smtClean="0">
                    <a:solidFill>
                      <a:srgbClr val="0000FF"/>
                    </a:solidFill>
                    <a:latin typeface="Yu Gothic UI Semibold" panose="020B0700000000000000" pitchFamily="34" charset="-128"/>
                    <a:ea typeface="Yu Gothic UI Semibold" panose="020B0700000000000000" pitchFamily="34" charset="-128"/>
                  </a:rPr>
                  <a:t>∆</a:t>
                </a:r>
                <a:r>
                  <a:rPr lang="en-US" sz="3600" dirty="0" err="1" smtClean="0">
                    <a:solidFill>
                      <a:srgbClr val="0000FF"/>
                    </a:solidFill>
                    <a:ea typeface="Yu Gothic UI Semibold" panose="020B0700000000000000" pitchFamily="34" charset="-128"/>
                  </a:rPr>
                  <a:t>ABC</a:t>
                </a:r>
                <a:r>
                  <a:rPr lang="en-US" sz="3600" dirty="0" smtClean="0">
                    <a:solidFill>
                      <a:srgbClr val="0000FF"/>
                    </a:solidFill>
                    <a:latin typeface="Yu Gothic UI Semilight" panose="020B0400000000000000" pitchFamily="34" charset="-128"/>
                    <a:ea typeface="Yu Gothic UI Semilight" panose="020B0400000000000000" pitchFamily="34" charset="-128"/>
                  </a:rPr>
                  <a:t>∽</a:t>
                </a:r>
                <a:r>
                  <a:rPr lang="en-US" sz="3600" dirty="0" smtClean="0">
                    <a:solidFill>
                      <a:srgbClr val="0000FF"/>
                    </a:solidFill>
                    <a:latin typeface="Yu Gothic UI Semibold" panose="020B0700000000000000" pitchFamily="34" charset="-128"/>
                    <a:ea typeface="Yu Gothic UI Semibold" panose="020B0700000000000000" pitchFamily="34" charset="-128"/>
                  </a:rPr>
                  <a:t>∆</a:t>
                </a:r>
                <a:r>
                  <a:rPr lang="en-US" sz="3600" dirty="0" smtClean="0">
                    <a:solidFill>
                      <a:srgbClr val="0000FF"/>
                    </a:solidFill>
                    <a:ea typeface="Yu Gothic UI Semibold" panose="020B0700000000000000" pitchFamily="34" charset="-128"/>
                  </a:rPr>
                  <a:t>A’B’C’</a:t>
                </a:r>
                <a:endParaRPr lang="en-US" sz="3600" dirty="0" smtClean="0">
                  <a:solidFill>
                    <a:srgbClr val="0000FF"/>
                  </a:solidFill>
                </a:endParaRPr>
              </a:p>
              <a:p>
                <a:pPr marL="0" indent="0">
                  <a:buNone/>
                </a:pPr>
                <a:r>
                  <a:rPr lang="en-US" sz="3200" dirty="0" smtClean="0"/>
                  <a:t>3)</a:t>
                </a:r>
              </a:p>
              <a:p>
                <a:pPr marL="0" indent="0">
                  <a:buNone/>
                </a:pPr>
                <a:endParaRPr lang="en-US" dirty="0">
                  <a:solidFill>
                    <a:srgbClr val="FF0000"/>
                  </a:solidFill>
                </a:endParaRPr>
              </a:p>
              <a:p>
                <a:pPr marL="0" indent="0">
                  <a:buNone/>
                </a:pPr>
                <a:endParaRPr lang="en-US" dirty="0" smtClean="0">
                  <a:solidFill>
                    <a:srgbClr val="FF0000"/>
                  </a:solidFill>
                </a:endParaRPr>
              </a:p>
              <a:p>
                <a:pPr marL="0" indent="0">
                  <a:buNone/>
                </a:pPr>
                <a:endParaRPr lang="en-US" dirty="0">
                  <a:solidFill>
                    <a:srgbClr val="FF0000"/>
                  </a:solidFill>
                </a:endParaRPr>
              </a:p>
              <a:p>
                <a:pPr marL="0" indent="0">
                  <a:buNone/>
                </a:pPr>
                <a:r>
                  <a:rPr lang="en-US" sz="3600" dirty="0" smtClean="0">
                    <a:solidFill>
                      <a:srgbClr val="0000FF"/>
                    </a:solidFill>
                  </a:rPr>
                  <a:t>Tínhchất 3:Nếu </a:t>
                </a:r>
                <a:r>
                  <a:rPr lang="en-US" sz="3600" dirty="0" smtClean="0">
                    <a:solidFill>
                      <a:srgbClr val="0000FF"/>
                    </a:solidFill>
                    <a:latin typeface="Yu Gothic UI Semibold" panose="020B0700000000000000" pitchFamily="34" charset="-128"/>
                    <a:ea typeface="Yu Gothic UI Semibold" panose="020B0700000000000000" pitchFamily="34" charset="-128"/>
                  </a:rPr>
                  <a:t>∆</a:t>
                </a:r>
                <a:r>
                  <a:rPr lang="en-US" sz="3600" dirty="0" smtClean="0">
                    <a:solidFill>
                      <a:srgbClr val="0000FF"/>
                    </a:solidFill>
                    <a:ea typeface="Yu Gothic UI Semibold" panose="020B0700000000000000" pitchFamily="34" charset="-128"/>
                  </a:rPr>
                  <a:t>A’B’C’</a:t>
                </a:r>
                <a:r>
                  <a:rPr lang="en-US" sz="3600" dirty="0" smtClean="0">
                    <a:solidFill>
                      <a:srgbClr val="0000FF"/>
                    </a:solidFill>
                    <a:latin typeface="Yu Gothic UI Semilight" panose="020B0400000000000000" pitchFamily="34" charset="-128"/>
                    <a:ea typeface="Yu Gothic UI Semilight" panose="020B0400000000000000" pitchFamily="34" charset="-128"/>
                  </a:rPr>
                  <a:t>∽</a:t>
                </a:r>
                <a:r>
                  <a:rPr lang="en-US" sz="3600" dirty="0" smtClean="0">
                    <a:solidFill>
                      <a:srgbClr val="0000FF"/>
                    </a:solidFill>
                    <a:latin typeface="Yu Gothic UI Semibold" panose="020B0700000000000000" pitchFamily="34" charset="-128"/>
                    <a:ea typeface="Yu Gothic UI Semibold" panose="020B0700000000000000" pitchFamily="34" charset="-128"/>
                  </a:rPr>
                  <a:t>∆</a:t>
                </a:r>
                <a:r>
                  <a:rPr lang="en-US" sz="3600" dirty="0" smtClean="0">
                    <a:solidFill>
                      <a:srgbClr val="0000FF"/>
                    </a:solidFill>
                    <a:ea typeface="Yu Gothic UI Semibold" panose="020B0700000000000000" pitchFamily="34" charset="-128"/>
                  </a:rPr>
                  <a:t>A’’B’’C’’</a:t>
                </a:r>
                <a:r>
                  <a:rPr lang="en-US" sz="3600" dirty="0" err="1" smtClean="0">
                    <a:solidFill>
                      <a:srgbClr val="0000FF"/>
                    </a:solidFill>
                  </a:rPr>
                  <a:t>và</a:t>
                </a:r>
                <a:r>
                  <a:rPr lang="en-US" sz="3600" dirty="0" smtClean="0">
                    <a:solidFill>
                      <a:srgbClr val="0000FF"/>
                    </a:solidFill>
                  </a:rPr>
                  <a:t> </a:t>
                </a:r>
                <a:r>
                  <a:rPr lang="en-US" sz="3600" dirty="0" smtClean="0">
                    <a:solidFill>
                      <a:srgbClr val="0000FF"/>
                    </a:solidFill>
                    <a:latin typeface="Yu Gothic UI Semibold" panose="020B0700000000000000" pitchFamily="34" charset="-128"/>
                    <a:ea typeface="Yu Gothic UI Semibold" panose="020B0700000000000000" pitchFamily="34" charset="-128"/>
                  </a:rPr>
                  <a:t>∆</a:t>
                </a:r>
                <a:r>
                  <a:rPr lang="en-US" sz="3600" dirty="0" smtClean="0">
                    <a:solidFill>
                      <a:srgbClr val="0000FF"/>
                    </a:solidFill>
                    <a:ea typeface="Yu Gothic UI Semibold" panose="020B0700000000000000" pitchFamily="34" charset="-128"/>
                  </a:rPr>
                  <a:t>A’’B’’C’’</a:t>
                </a:r>
                <a:r>
                  <a:rPr lang="en-US" sz="3600" dirty="0" smtClean="0">
                    <a:solidFill>
                      <a:srgbClr val="0000FF"/>
                    </a:solidFill>
                    <a:latin typeface="Yu Gothic UI Semilight" panose="020B0400000000000000" pitchFamily="34" charset="-128"/>
                    <a:ea typeface="Yu Gothic UI Semilight" panose="020B0400000000000000" pitchFamily="34" charset="-128"/>
                  </a:rPr>
                  <a:t>∽</a:t>
                </a:r>
                <a:r>
                  <a:rPr lang="en-US" sz="3600" dirty="0" smtClean="0">
                    <a:solidFill>
                      <a:srgbClr val="0000FF"/>
                    </a:solidFill>
                    <a:latin typeface="Yu Gothic UI Semibold" panose="020B0700000000000000" pitchFamily="34" charset="-128"/>
                    <a:ea typeface="Yu Gothic UI Semibold" panose="020B0700000000000000" pitchFamily="34" charset="-128"/>
                  </a:rPr>
                  <a:t>∆</a:t>
                </a:r>
                <a:r>
                  <a:rPr lang="en-US" sz="3600" dirty="0" smtClean="0">
                    <a:solidFill>
                      <a:srgbClr val="0000FF"/>
                    </a:solidFill>
                    <a:ea typeface="Yu Gothic UI Semibold" panose="020B0700000000000000" pitchFamily="34" charset="-128"/>
                  </a:rPr>
                  <a:t>ABC</a:t>
                </a:r>
                <a:endParaRPr lang="en-US" sz="3600" b="0" i="1" dirty="0" smtClean="0">
                  <a:solidFill>
                    <a:srgbClr val="0000FF"/>
                  </a:solidFill>
                  <a:ea typeface="Cambria Math" panose="02040503050406030204" pitchFamily="18" charset="0"/>
                </a:endParaRPr>
              </a:p>
              <a:p>
                <a:pPr marL="0" indent="0">
                  <a:buNone/>
                </a:pPr>
                <a14:m>
                  <m:oMath xmlns:m="http://schemas.openxmlformats.org/officeDocument/2006/math">
                    <m:r>
                      <a:rPr lang="en-US" sz="3600" b="0" i="1" smtClean="0">
                        <a:solidFill>
                          <a:srgbClr val="0000FF"/>
                        </a:solidFill>
                        <a:latin typeface="Cambria Math" panose="02040503050406030204" pitchFamily="18" charset="0"/>
                        <a:ea typeface="Cambria Math" panose="02040503050406030204" pitchFamily="18" charset="0"/>
                      </a:rPr>
                      <m:t> </m:t>
                    </m:r>
                  </m:oMath>
                </a14:m>
                <a:r>
                  <a:rPr lang="en-US" sz="3600" dirty="0" err="1" smtClean="0">
                    <a:solidFill>
                      <a:srgbClr val="0000FF"/>
                    </a:solidFill>
                  </a:rPr>
                  <a:t>thì</a:t>
                </a:r>
                <a:r>
                  <a:rPr lang="en-US" sz="3600" dirty="0" smtClean="0">
                    <a:solidFill>
                      <a:srgbClr val="0000FF"/>
                    </a:solidFill>
                  </a:rPr>
                  <a:t> </a:t>
                </a:r>
                <a:r>
                  <a:rPr lang="en-US" sz="3600" dirty="0" smtClean="0">
                    <a:solidFill>
                      <a:srgbClr val="0000FF"/>
                    </a:solidFill>
                    <a:latin typeface="Yu Gothic UI Semibold" panose="020B0700000000000000" pitchFamily="34" charset="-128"/>
                    <a:ea typeface="Yu Gothic UI Semibold" panose="020B0700000000000000" pitchFamily="34" charset="-128"/>
                  </a:rPr>
                  <a:t>∆</a:t>
                </a:r>
                <a:r>
                  <a:rPr lang="en-US" sz="3600" dirty="0" smtClean="0">
                    <a:solidFill>
                      <a:srgbClr val="0000FF"/>
                    </a:solidFill>
                    <a:ea typeface="Yu Gothic UI Semibold" panose="020B0700000000000000" pitchFamily="34" charset="-128"/>
                  </a:rPr>
                  <a:t>A’B’C’</a:t>
                </a:r>
                <a:r>
                  <a:rPr lang="en-US" sz="3600" dirty="0" smtClean="0">
                    <a:solidFill>
                      <a:srgbClr val="0000FF"/>
                    </a:solidFill>
                    <a:latin typeface="Yu Gothic UI Semilight" panose="020B0400000000000000" pitchFamily="34" charset="-128"/>
                    <a:ea typeface="Yu Gothic UI Semilight" panose="020B0400000000000000" pitchFamily="34" charset="-128"/>
                  </a:rPr>
                  <a:t>∽</a:t>
                </a:r>
                <a:r>
                  <a:rPr lang="en-US" sz="3600" dirty="0" smtClean="0">
                    <a:solidFill>
                      <a:srgbClr val="0000FF"/>
                    </a:solidFill>
                    <a:latin typeface="Yu Gothic UI Semibold" panose="020B0700000000000000" pitchFamily="34" charset="-128"/>
                    <a:ea typeface="Yu Gothic UI Semibold" panose="020B0700000000000000" pitchFamily="34" charset="-128"/>
                  </a:rPr>
                  <a:t>∆</a:t>
                </a:r>
                <a:r>
                  <a:rPr lang="en-US" sz="3600" dirty="0" smtClean="0">
                    <a:solidFill>
                      <a:srgbClr val="0000FF"/>
                    </a:solidFill>
                    <a:ea typeface="Yu Gothic UI Semibold" panose="020B0700000000000000" pitchFamily="34" charset="-128"/>
                  </a:rPr>
                  <a:t>ABC</a:t>
                </a:r>
                <a:endParaRPr lang="en-US" sz="3600" dirty="0" smtClean="0">
                  <a:solidFill>
                    <a:srgbClr val="0000FF"/>
                  </a:solidFill>
                </a:endParaRPr>
              </a:p>
              <a:p>
                <a:pPr marL="0" indent="0">
                  <a:buNone/>
                </a:pPr>
                <a:endParaRPr lang="en-US" sz="3200" dirty="0">
                  <a:solidFill>
                    <a:srgbClr val="FF0000"/>
                  </a:solidFill>
                </a:endParaRPr>
              </a:p>
            </p:txBody>
          </p:sp>
        </mc:Choice>
        <mc:Fallback xmlns="">
          <p:sp>
            <p:nvSpPr>
              <p:cNvPr id="3" name="Chỗ dành sẵn cho Nội dung 2"/>
              <p:cNvSpPr>
                <a:spLocks noGrp="1" noRot="1" noChangeAspect="1" noMove="1" noResize="1" noEditPoints="1" noAdjustHandles="1" noChangeArrowheads="1" noChangeShapeType="1" noTextEdit="1"/>
              </p:cNvSpPr>
              <p:nvPr>
                <p:ph idx="1"/>
              </p:nvPr>
            </p:nvSpPr>
            <p:spPr>
              <a:xfrm>
                <a:off x="-25758" y="833347"/>
                <a:ext cx="12140485" cy="6214055"/>
              </a:xfrm>
              <a:blipFill rotWithShape="0">
                <a:blip r:embed="rId2"/>
                <a:stretch>
                  <a:fillRect l="-1557" t="-2650"/>
                </a:stretch>
              </a:blipFill>
            </p:spPr>
            <p:txBody>
              <a:bodyPr/>
              <a:lstStyle/>
              <a:p>
                <a:r>
                  <a:rPr lang="vi-VN">
                    <a:noFill/>
                  </a:rPr>
                  <a:t> </a:t>
                </a:r>
              </a:p>
            </p:txBody>
          </p:sp>
        </mc:Fallback>
      </mc:AlternateContent>
      <p:grpSp>
        <p:nvGrpSpPr>
          <p:cNvPr id="24" name="Group 15"/>
          <p:cNvGrpSpPr>
            <a:grpSpLocks/>
          </p:cNvGrpSpPr>
          <p:nvPr/>
        </p:nvGrpSpPr>
        <p:grpSpPr bwMode="auto">
          <a:xfrm>
            <a:off x="8182214" y="3045543"/>
            <a:ext cx="3893341" cy="2468683"/>
            <a:chOff x="3277" y="1988"/>
            <a:chExt cx="1622" cy="915"/>
          </a:xfrm>
        </p:grpSpPr>
        <p:sp>
          <p:nvSpPr>
            <p:cNvPr id="25" name="Line 16"/>
            <p:cNvSpPr>
              <a:spLocks noChangeShapeType="1"/>
            </p:cNvSpPr>
            <p:nvPr/>
          </p:nvSpPr>
          <p:spPr bwMode="auto">
            <a:xfrm flipH="1">
              <a:off x="3418" y="2140"/>
              <a:ext cx="336" cy="576"/>
            </a:xfrm>
            <a:prstGeom prst="line">
              <a:avLst/>
            </a:prstGeom>
            <a:noFill/>
            <a:ln w="9525">
              <a:solidFill>
                <a:srgbClr val="FF3300"/>
              </a:solidFill>
              <a:round/>
              <a:headEnd/>
              <a:tailEnd/>
            </a:ln>
            <a:effectLst/>
          </p:spPr>
          <p:txBody>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endParaRPr lang="en-US"/>
            </a:p>
          </p:txBody>
        </p:sp>
        <p:sp>
          <p:nvSpPr>
            <p:cNvPr id="26" name="Line 17"/>
            <p:cNvSpPr>
              <a:spLocks noChangeShapeType="1"/>
            </p:cNvSpPr>
            <p:nvPr/>
          </p:nvSpPr>
          <p:spPr bwMode="auto">
            <a:xfrm>
              <a:off x="3418" y="2716"/>
              <a:ext cx="1248" cy="0"/>
            </a:xfrm>
            <a:prstGeom prst="line">
              <a:avLst/>
            </a:prstGeom>
            <a:noFill/>
            <a:ln w="9525">
              <a:solidFill>
                <a:srgbClr val="FF3300"/>
              </a:solidFill>
              <a:round/>
              <a:headEnd/>
              <a:tailEnd/>
            </a:ln>
            <a:effectLst/>
          </p:spPr>
          <p:txBody>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endParaRPr lang="en-US"/>
            </a:p>
          </p:txBody>
        </p:sp>
        <p:sp>
          <p:nvSpPr>
            <p:cNvPr id="27" name="Line 18"/>
            <p:cNvSpPr>
              <a:spLocks noChangeShapeType="1"/>
            </p:cNvSpPr>
            <p:nvPr/>
          </p:nvSpPr>
          <p:spPr bwMode="auto">
            <a:xfrm>
              <a:off x="3754" y="2140"/>
              <a:ext cx="912" cy="576"/>
            </a:xfrm>
            <a:prstGeom prst="line">
              <a:avLst/>
            </a:prstGeom>
            <a:noFill/>
            <a:ln w="9525">
              <a:solidFill>
                <a:srgbClr val="FF3300"/>
              </a:solidFill>
              <a:round/>
              <a:headEnd/>
              <a:tailEnd/>
            </a:ln>
            <a:effectLst/>
          </p:spPr>
          <p:txBody>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endParaRPr lang="en-US"/>
            </a:p>
          </p:txBody>
        </p:sp>
        <p:sp>
          <p:nvSpPr>
            <p:cNvPr id="28" name="Text Box 19"/>
            <p:cNvSpPr txBox="1">
              <a:spLocks noChangeArrowheads="1"/>
            </p:cNvSpPr>
            <p:nvPr/>
          </p:nvSpPr>
          <p:spPr bwMode="auto">
            <a:xfrm>
              <a:off x="3668" y="1988"/>
              <a:ext cx="244" cy="288"/>
            </a:xfrm>
            <a:prstGeom prst="rect">
              <a:avLst/>
            </a:prstGeom>
            <a:noFill/>
            <a:ln w="9525">
              <a:noFill/>
              <a:miter lim="800000"/>
              <a:headEnd/>
              <a:tailEnd/>
            </a:ln>
            <a:effectLst/>
          </p:spPr>
          <p:txBody>
            <a:bodyPr wrap="none">
              <a:spAutoFit/>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r>
                <a:rPr lang="en-US" sz="2400" dirty="0">
                  <a:solidFill>
                    <a:srgbClr val="FF3300"/>
                  </a:solidFill>
                </a:rPr>
                <a:t>A</a:t>
              </a:r>
            </a:p>
          </p:txBody>
        </p:sp>
        <p:sp>
          <p:nvSpPr>
            <p:cNvPr id="29" name="Text Box 20"/>
            <p:cNvSpPr txBox="1">
              <a:spLocks noChangeArrowheads="1"/>
            </p:cNvSpPr>
            <p:nvPr/>
          </p:nvSpPr>
          <p:spPr bwMode="auto">
            <a:xfrm>
              <a:off x="3277" y="2615"/>
              <a:ext cx="244" cy="288"/>
            </a:xfrm>
            <a:prstGeom prst="rect">
              <a:avLst/>
            </a:prstGeom>
            <a:noFill/>
            <a:ln w="9525">
              <a:noFill/>
              <a:miter lim="800000"/>
              <a:headEnd/>
              <a:tailEnd/>
            </a:ln>
            <a:effectLst/>
          </p:spPr>
          <p:txBody>
            <a:bodyPr wrap="none">
              <a:spAutoFit/>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r>
                <a:rPr lang="en-US" sz="2400" dirty="0">
                  <a:solidFill>
                    <a:srgbClr val="FF3300"/>
                  </a:solidFill>
                </a:rPr>
                <a:t>B</a:t>
              </a:r>
            </a:p>
          </p:txBody>
        </p:sp>
        <p:sp>
          <p:nvSpPr>
            <p:cNvPr id="30" name="Text Box 21"/>
            <p:cNvSpPr txBox="1">
              <a:spLocks noChangeArrowheads="1"/>
            </p:cNvSpPr>
            <p:nvPr/>
          </p:nvSpPr>
          <p:spPr bwMode="auto">
            <a:xfrm>
              <a:off x="4644" y="2562"/>
              <a:ext cx="255" cy="288"/>
            </a:xfrm>
            <a:prstGeom prst="rect">
              <a:avLst/>
            </a:prstGeom>
            <a:noFill/>
            <a:ln w="9525">
              <a:noFill/>
              <a:miter lim="800000"/>
              <a:headEnd/>
              <a:tailEnd/>
            </a:ln>
            <a:effectLst/>
          </p:spPr>
          <p:txBody>
            <a:bodyPr wrap="none">
              <a:spAutoFit/>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r>
                <a:rPr lang="en-US" sz="2400">
                  <a:solidFill>
                    <a:srgbClr val="FF3300"/>
                  </a:solidFill>
                </a:rPr>
                <a:t>C</a:t>
              </a:r>
            </a:p>
          </p:txBody>
        </p:sp>
        <p:sp>
          <p:nvSpPr>
            <p:cNvPr id="31" name="Line 22"/>
            <p:cNvSpPr>
              <a:spLocks noChangeShapeType="1"/>
            </p:cNvSpPr>
            <p:nvPr/>
          </p:nvSpPr>
          <p:spPr bwMode="auto">
            <a:xfrm>
              <a:off x="3562" y="2397"/>
              <a:ext cx="48" cy="48"/>
            </a:xfrm>
            <a:prstGeom prst="line">
              <a:avLst/>
            </a:prstGeom>
            <a:noFill/>
            <a:ln w="9525">
              <a:solidFill>
                <a:srgbClr val="FF3300"/>
              </a:solidFill>
              <a:round/>
              <a:headEnd/>
              <a:tailEnd/>
            </a:ln>
            <a:effectLst/>
          </p:spPr>
          <p:txBody>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endParaRPr lang="en-US"/>
            </a:p>
          </p:txBody>
        </p:sp>
        <p:sp>
          <p:nvSpPr>
            <p:cNvPr id="32" name="Line 23"/>
            <p:cNvSpPr>
              <a:spLocks noChangeShapeType="1"/>
            </p:cNvSpPr>
            <p:nvPr/>
          </p:nvSpPr>
          <p:spPr bwMode="auto">
            <a:xfrm>
              <a:off x="3946" y="2668"/>
              <a:ext cx="0" cy="96"/>
            </a:xfrm>
            <a:prstGeom prst="line">
              <a:avLst/>
            </a:prstGeom>
            <a:noFill/>
            <a:ln w="9525">
              <a:solidFill>
                <a:srgbClr val="FF3300"/>
              </a:solidFill>
              <a:round/>
              <a:headEnd/>
              <a:tailEnd/>
            </a:ln>
            <a:effectLst/>
          </p:spPr>
          <p:txBody>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endParaRPr lang="en-US"/>
            </a:p>
          </p:txBody>
        </p:sp>
        <p:sp>
          <p:nvSpPr>
            <p:cNvPr id="33" name="Line 24"/>
            <p:cNvSpPr>
              <a:spLocks noChangeShapeType="1"/>
            </p:cNvSpPr>
            <p:nvPr/>
          </p:nvSpPr>
          <p:spPr bwMode="auto">
            <a:xfrm>
              <a:off x="3982" y="2668"/>
              <a:ext cx="0" cy="96"/>
            </a:xfrm>
            <a:prstGeom prst="line">
              <a:avLst/>
            </a:prstGeom>
            <a:noFill/>
            <a:ln w="9525">
              <a:solidFill>
                <a:srgbClr val="FF3300"/>
              </a:solidFill>
              <a:round/>
              <a:headEnd/>
              <a:tailEnd/>
            </a:ln>
            <a:effectLst/>
          </p:spPr>
          <p:txBody>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endParaRPr lang="en-US"/>
            </a:p>
          </p:txBody>
        </p:sp>
        <p:sp>
          <p:nvSpPr>
            <p:cNvPr id="34" name="Line 25"/>
            <p:cNvSpPr>
              <a:spLocks noChangeShapeType="1"/>
            </p:cNvSpPr>
            <p:nvPr/>
          </p:nvSpPr>
          <p:spPr bwMode="auto">
            <a:xfrm flipH="1">
              <a:off x="4138" y="2419"/>
              <a:ext cx="96" cy="0"/>
            </a:xfrm>
            <a:prstGeom prst="line">
              <a:avLst/>
            </a:prstGeom>
            <a:noFill/>
            <a:ln w="9525">
              <a:solidFill>
                <a:srgbClr val="FF3300"/>
              </a:solidFill>
              <a:round/>
              <a:headEnd/>
              <a:tailEnd/>
            </a:ln>
            <a:effectLst/>
          </p:spPr>
          <p:txBody>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endParaRPr lang="en-US"/>
            </a:p>
          </p:txBody>
        </p:sp>
        <p:sp>
          <p:nvSpPr>
            <p:cNvPr id="35" name="Line 26"/>
            <p:cNvSpPr>
              <a:spLocks noChangeShapeType="1"/>
            </p:cNvSpPr>
            <p:nvPr/>
          </p:nvSpPr>
          <p:spPr bwMode="auto">
            <a:xfrm>
              <a:off x="4186" y="2393"/>
              <a:ext cx="0" cy="48"/>
            </a:xfrm>
            <a:prstGeom prst="line">
              <a:avLst/>
            </a:prstGeom>
            <a:noFill/>
            <a:ln w="9525">
              <a:solidFill>
                <a:srgbClr val="FF3300"/>
              </a:solidFill>
              <a:round/>
              <a:headEnd/>
              <a:tailEnd/>
            </a:ln>
            <a:effectLst/>
          </p:spPr>
          <p:txBody>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endParaRPr lang="en-US"/>
            </a:p>
          </p:txBody>
        </p:sp>
      </p:grpSp>
      <p:grpSp>
        <p:nvGrpSpPr>
          <p:cNvPr id="36" name="Group 3"/>
          <p:cNvGrpSpPr>
            <a:grpSpLocks/>
          </p:cNvGrpSpPr>
          <p:nvPr/>
        </p:nvGrpSpPr>
        <p:grpSpPr bwMode="auto">
          <a:xfrm>
            <a:off x="1503195" y="3709017"/>
            <a:ext cx="2776538" cy="1544639"/>
            <a:chOff x="1510" y="1477"/>
            <a:chExt cx="1749" cy="973"/>
          </a:xfrm>
        </p:grpSpPr>
        <p:sp>
          <p:nvSpPr>
            <p:cNvPr id="37" name="Line 4"/>
            <p:cNvSpPr>
              <a:spLocks noChangeShapeType="1"/>
            </p:cNvSpPr>
            <p:nvPr/>
          </p:nvSpPr>
          <p:spPr bwMode="auto">
            <a:xfrm flipH="1">
              <a:off x="1728" y="1728"/>
              <a:ext cx="336" cy="576"/>
            </a:xfrm>
            <a:prstGeom prst="line">
              <a:avLst/>
            </a:prstGeom>
            <a:noFill/>
            <a:ln w="9525">
              <a:solidFill>
                <a:srgbClr val="FF3300"/>
              </a:solidFill>
              <a:round/>
              <a:headEnd/>
              <a:tailEnd/>
            </a:ln>
            <a:effectLst/>
          </p:spPr>
          <p:txBody>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endParaRPr lang="en-US">
                <a:solidFill>
                  <a:srgbClr val="FF3300"/>
                </a:solidFill>
              </a:endParaRPr>
            </a:p>
          </p:txBody>
        </p:sp>
        <p:sp>
          <p:nvSpPr>
            <p:cNvPr id="58" name="Line 5"/>
            <p:cNvSpPr>
              <a:spLocks noChangeShapeType="1"/>
            </p:cNvSpPr>
            <p:nvPr/>
          </p:nvSpPr>
          <p:spPr bwMode="auto">
            <a:xfrm>
              <a:off x="1728" y="2304"/>
              <a:ext cx="1248" cy="0"/>
            </a:xfrm>
            <a:prstGeom prst="line">
              <a:avLst/>
            </a:prstGeom>
            <a:noFill/>
            <a:ln w="9525">
              <a:solidFill>
                <a:srgbClr val="FF3300"/>
              </a:solidFill>
              <a:round/>
              <a:headEnd/>
              <a:tailEnd/>
            </a:ln>
            <a:effectLst/>
          </p:spPr>
          <p:txBody>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endParaRPr lang="en-US">
                <a:solidFill>
                  <a:srgbClr val="FF3300"/>
                </a:solidFill>
              </a:endParaRPr>
            </a:p>
          </p:txBody>
        </p:sp>
        <p:sp>
          <p:nvSpPr>
            <p:cNvPr id="59" name="Line 6"/>
            <p:cNvSpPr>
              <a:spLocks noChangeShapeType="1"/>
            </p:cNvSpPr>
            <p:nvPr/>
          </p:nvSpPr>
          <p:spPr bwMode="auto">
            <a:xfrm>
              <a:off x="2064" y="1728"/>
              <a:ext cx="912" cy="576"/>
            </a:xfrm>
            <a:prstGeom prst="line">
              <a:avLst/>
            </a:prstGeom>
            <a:noFill/>
            <a:ln w="9525">
              <a:solidFill>
                <a:srgbClr val="FF3300"/>
              </a:solidFill>
              <a:round/>
              <a:headEnd/>
              <a:tailEnd/>
            </a:ln>
            <a:effectLst/>
          </p:spPr>
          <p:txBody>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endParaRPr lang="en-US">
                <a:solidFill>
                  <a:srgbClr val="FF3300"/>
                </a:solidFill>
              </a:endParaRPr>
            </a:p>
          </p:txBody>
        </p:sp>
        <p:sp>
          <p:nvSpPr>
            <p:cNvPr id="60" name="Text Box 7"/>
            <p:cNvSpPr txBox="1">
              <a:spLocks noChangeArrowheads="1"/>
            </p:cNvSpPr>
            <p:nvPr/>
          </p:nvSpPr>
          <p:spPr bwMode="auto">
            <a:xfrm>
              <a:off x="1964" y="1477"/>
              <a:ext cx="294" cy="291"/>
            </a:xfrm>
            <a:prstGeom prst="rect">
              <a:avLst/>
            </a:prstGeom>
            <a:noFill/>
            <a:ln w="9525">
              <a:noFill/>
              <a:miter lim="800000"/>
              <a:headEnd/>
              <a:tailEnd/>
            </a:ln>
            <a:effectLst/>
          </p:spPr>
          <p:txBody>
            <a:bodyPr wrap="none">
              <a:spAutoFit/>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r>
                <a:rPr lang="en-US" sz="2400" dirty="0">
                  <a:solidFill>
                    <a:srgbClr val="FF3300"/>
                  </a:solidFill>
                </a:rPr>
                <a:t>A</a:t>
              </a:r>
              <a:r>
                <a:rPr lang="en-US" sz="2400" dirty="0">
                  <a:solidFill>
                    <a:srgbClr val="FF3300"/>
                  </a:solidFill>
                  <a:latin typeface="+mn-lt"/>
                </a:rPr>
                <a:t>’</a:t>
              </a:r>
            </a:p>
          </p:txBody>
        </p:sp>
        <p:sp>
          <p:nvSpPr>
            <p:cNvPr id="61" name="Text Box 8"/>
            <p:cNvSpPr txBox="1">
              <a:spLocks noChangeArrowheads="1"/>
            </p:cNvSpPr>
            <p:nvPr/>
          </p:nvSpPr>
          <p:spPr bwMode="auto">
            <a:xfrm>
              <a:off x="1510" y="2159"/>
              <a:ext cx="294" cy="291"/>
            </a:xfrm>
            <a:prstGeom prst="rect">
              <a:avLst/>
            </a:prstGeom>
            <a:noFill/>
            <a:ln w="9525">
              <a:noFill/>
              <a:miter lim="800000"/>
              <a:headEnd/>
              <a:tailEnd/>
            </a:ln>
            <a:effectLst/>
          </p:spPr>
          <p:txBody>
            <a:bodyPr wrap="none">
              <a:spAutoFit/>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r>
                <a:rPr lang="en-US" sz="2400" dirty="0">
                  <a:solidFill>
                    <a:srgbClr val="FF3300"/>
                  </a:solidFill>
                </a:rPr>
                <a:t>B</a:t>
              </a:r>
              <a:r>
                <a:rPr lang="en-US" sz="2400" dirty="0">
                  <a:solidFill>
                    <a:srgbClr val="FF3300"/>
                  </a:solidFill>
                  <a:latin typeface="+mn-lt"/>
                </a:rPr>
                <a:t>’</a:t>
              </a:r>
            </a:p>
          </p:txBody>
        </p:sp>
        <p:sp>
          <p:nvSpPr>
            <p:cNvPr id="62" name="Text Box 9"/>
            <p:cNvSpPr txBox="1">
              <a:spLocks noChangeArrowheads="1"/>
            </p:cNvSpPr>
            <p:nvPr/>
          </p:nvSpPr>
          <p:spPr bwMode="auto">
            <a:xfrm>
              <a:off x="2954" y="2150"/>
              <a:ext cx="305" cy="291"/>
            </a:xfrm>
            <a:prstGeom prst="rect">
              <a:avLst/>
            </a:prstGeom>
            <a:noFill/>
            <a:ln w="9525">
              <a:noFill/>
              <a:miter lim="800000"/>
              <a:headEnd/>
              <a:tailEnd/>
            </a:ln>
            <a:effectLst/>
          </p:spPr>
          <p:txBody>
            <a:bodyPr wrap="none">
              <a:spAutoFit/>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r>
                <a:rPr lang="en-US" sz="2400" dirty="0">
                  <a:solidFill>
                    <a:srgbClr val="FF3300"/>
                  </a:solidFill>
                </a:rPr>
                <a:t>C</a:t>
              </a:r>
              <a:r>
                <a:rPr lang="en-US" sz="2400" dirty="0">
                  <a:solidFill>
                    <a:srgbClr val="FF3300"/>
                  </a:solidFill>
                  <a:latin typeface="+mn-lt"/>
                </a:rPr>
                <a:t>’</a:t>
              </a:r>
            </a:p>
          </p:txBody>
        </p:sp>
        <p:sp>
          <p:nvSpPr>
            <p:cNvPr id="63" name="Line 10"/>
            <p:cNvSpPr>
              <a:spLocks noChangeShapeType="1"/>
            </p:cNvSpPr>
            <p:nvPr/>
          </p:nvSpPr>
          <p:spPr bwMode="auto">
            <a:xfrm>
              <a:off x="1872" y="1985"/>
              <a:ext cx="48" cy="48"/>
            </a:xfrm>
            <a:prstGeom prst="line">
              <a:avLst/>
            </a:prstGeom>
            <a:noFill/>
            <a:ln w="9525">
              <a:solidFill>
                <a:srgbClr val="FF3300"/>
              </a:solidFill>
              <a:round/>
              <a:headEnd/>
              <a:tailEnd/>
            </a:ln>
            <a:effectLst/>
          </p:spPr>
          <p:txBody>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endParaRPr lang="en-US">
                <a:solidFill>
                  <a:srgbClr val="FF3300"/>
                </a:solidFill>
              </a:endParaRPr>
            </a:p>
          </p:txBody>
        </p:sp>
        <p:sp>
          <p:nvSpPr>
            <p:cNvPr id="64" name="Line 11"/>
            <p:cNvSpPr>
              <a:spLocks noChangeShapeType="1"/>
            </p:cNvSpPr>
            <p:nvPr/>
          </p:nvSpPr>
          <p:spPr bwMode="auto">
            <a:xfrm>
              <a:off x="2256" y="2256"/>
              <a:ext cx="0" cy="96"/>
            </a:xfrm>
            <a:prstGeom prst="line">
              <a:avLst/>
            </a:prstGeom>
            <a:noFill/>
            <a:ln w="9525">
              <a:solidFill>
                <a:srgbClr val="FF3300"/>
              </a:solidFill>
              <a:round/>
              <a:headEnd/>
              <a:tailEnd/>
            </a:ln>
            <a:effectLst/>
          </p:spPr>
          <p:txBody>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endParaRPr lang="en-US">
                <a:solidFill>
                  <a:srgbClr val="FF3300"/>
                </a:solidFill>
              </a:endParaRPr>
            </a:p>
          </p:txBody>
        </p:sp>
        <p:sp>
          <p:nvSpPr>
            <p:cNvPr id="65" name="Line 12"/>
            <p:cNvSpPr>
              <a:spLocks noChangeShapeType="1"/>
            </p:cNvSpPr>
            <p:nvPr/>
          </p:nvSpPr>
          <p:spPr bwMode="auto">
            <a:xfrm>
              <a:off x="2292" y="2256"/>
              <a:ext cx="0" cy="96"/>
            </a:xfrm>
            <a:prstGeom prst="line">
              <a:avLst/>
            </a:prstGeom>
            <a:noFill/>
            <a:ln w="9525">
              <a:solidFill>
                <a:srgbClr val="FF3300"/>
              </a:solidFill>
              <a:round/>
              <a:headEnd/>
              <a:tailEnd/>
            </a:ln>
            <a:effectLst/>
          </p:spPr>
          <p:txBody>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endParaRPr lang="en-US">
                <a:solidFill>
                  <a:srgbClr val="FF3300"/>
                </a:solidFill>
              </a:endParaRPr>
            </a:p>
          </p:txBody>
        </p:sp>
        <p:sp>
          <p:nvSpPr>
            <p:cNvPr id="66" name="Line 13"/>
            <p:cNvSpPr>
              <a:spLocks noChangeShapeType="1"/>
            </p:cNvSpPr>
            <p:nvPr/>
          </p:nvSpPr>
          <p:spPr bwMode="auto">
            <a:xfrm flipH="1">
              <a:off x="2448" y="2007"/>
              <a:ext cx="96" cy="0"/>
            </a:xfrm>
            <a:prstGeom prst="line">
              <a:avLst/>
            </a:prstGeom>
            <a:noFill/>
            <a:ln w="9525">
              <a:solidFill>
                <a:srgbClr val="FF3300"/>
              </a:solidFill>
              <a:round/>
              <a:headEnd/>
              <a:tailEnd/>
            </a:ln>
            <a:effectLst/>
          </p:spPr>
          <p:txBody>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endParaRPr lang="en-US">
                <a:solidFill>
                  <a:srgbClr val="FF3300"/>
                </a:solidFill>
              </a:endParaRPr>
            </a:p>
          </p:txBody>
        </p:sp>
        <p:sp>
          <p:nvSpPr>
            <p:cNvPr id="67" name="Line 14"/>
            <p:cNvSpPr>
              <a:spLocks noChangeShapeType="1"/>
            </p:cNvSpPr>
            <p:nvPr/>
          </p:nvSpPr>
          <p:spPr bwMode="auto">
            <a:xfrm>
              <a:off x="2496" y="1981"/>
              <a:ext cx="0" cy="48"/>
            </a:xfrm>
            <a:prstGeom prst="line">
              <a:avLst/>
            </a:prstGeom>
            <a:noFill/>
            <a:ln w="9525">
              <a:solidFill>
                <a:srgbClr val="FF3300"/>
              </a:solidFill>
              <a:round/>
              <a:headEnd/>
              <a:tailEnd/>
            </a:ln>
            <a:effectLst/>
          </p:spPr>
          <p:txBody>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endParaRPr lang="en-US">
                <a:solidFill>
                  <a:srgbClr val="FF3300"/>
                </a:solidFill>
              </a:endParaRPr>
            </a:p>
          </p:txBody>
        </p:sp>
      </p:grpSp>
      <p:grpSp>
        <p:nvGrpSpPr>
          <p:cNvPr id="68" name="Group 3"/>
          <p:cNvGrpSpPr>
            <a:grpSpLocks/>
          </p:cNvGrpSpPr>
          <p:nvPr/>
        </p:nvGrpSpPr>
        <p:grpSpPr bwMode="auto">
          <a:xfrm>
            <a:off x="4744774" y="3495948"/>
            <a:ext cx="3255920" cy="1716433"/>
            <a:chOff x="1507" y="1532"/>
            <a:chExt cx="1749" cy="855"/>
          </a:xfrm>
        </p:grpSpPr>
        <p:sp>
          <p:nvSpPr>
            <p:cNvPr id="69" name="Line 4"/>
            <p:cNvSpPr>
              <a:spLocks noChangeShapeType="1"/>
            </p:cNvSpPr>
            <p:nvPr/>
          </p:nvSpPr>
          <p:spPr bwMode="auto">
            <a:xfrm flipH="1">
              <a:off x="1728" y="1728"/>
              <a:ext cx="336" cy="576"/>
            </a:xfrm>
            <a:prstGeom prst="line">
              <a:avLst/>
            </a:prstGeom>
            <a:noFill/>
            <a:ln w="9525">
              <a:solidFill>
                <a:srgbClr val="FF3300"/>
              </a:solidFill>
              <a:round/>
              <a:headEnd/>
              <a:tailEnd/>
            </a:ln>
            <a:effectLst/>
          </p:spPr>
          <p:txBody>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endParaRPr lang="en-US"/>
            </a:p>
          </p:txBody>
        </p:sp>
        <p:sp>
          <p:nvSpPr>
            <p:cNvPr id="70" name="Line 5"/>
            <p:cNvSpPr>
              <a:spLocks noChangeShapeType="1"/>
            </p:cNvSpPr>
            <p:nvPr/>
          </p:nvSpPr>
          <p:spPr bwMode="auto">
            <a:xfrm>
              <a:off x="1728" y="2304"/>
              <a:ext cx="1248" cy="0"/>
            </a:xfrm>
            <a:prstGeom prst="line">
              <a:avLst/>
            </a:prstGeom>
            <a:noFill/>
            <a:ln w="9525">
              <a:solidFill>
                <a:srgbClr val="FF3300"/>
              </a:solidFill>
              <a:round/>
              <a:headEnd/>
              <a:tailEnd/>
            </a:ln>
            <a:effectLst/>
          </p:spPr>
          <p:txBody>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endParaRPr lang="en-US"/>
            </a:p>
          </p:txBody>
        </p:sp>
        <p:sp>
          <p:nvSpPr>
            <p:cNvPr id="71" name="Line 6"/>
            <p:cNvSpPr>
              <a:spLocks noChangeShapeType="1"/>
            </p:cNvSpPr>
            <p:nvPr/>
          </p:nvSpPr>
          <p:spPr bwMode="auto">
            <a:xfrm>
              <a:off x="2064" y="1728"/>
              <a:ext cx="912" cy="576"/>
            </a:xfrm>
            <a:prstGeom prst="line">
              <a:avLst/>
            </a:prstGeom>
            <a:noFill/>
            <a:ln w="9525">
              <a:solidFill>
                <a:srgbClr val="FF3300"/>
              </a:solidFill>
              <a:round/>
              <a:headEnd/>
              <a:tailEnd/>
            </a:ln>
            <a:effectLst/>
          </p:spPr>
          <p:txBody>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endParaRPr lang="en-US"/>
            </a:p>
          </p:txBody>
        </p:sp>
        <p:sp>
          <p:nvSpPr>
            <p:cNvPr id="72" name="Text Box 7"/>
            <p:cNvSpPr txBox="1">
              <a:spLocks noChangeArrowheads="1"/>
            </p:cNvSpPr>
            <p:nvPr/>
          </p:nvSpPr>
          <p:spPr bwMode="auto">
            <a:xfrm>
              <a:off x="1980" y="1532"/>
              <a:ext cx="292" cy="230"/>
            </a:xfrm>
            <a:prstGeom prst="rect">
              <a:avLst/>
            </a:prstGeom>
            <a:noFill/>
            <a:ln w="9525">
              <a:noFill/>
              <a:miter lim="800000"/>
              <a:headEnd/>
              <a:tailEnd/>
            </a:ln>
            <a:effectLst/>
          </p:spPr>
          <p:txBody>
            <a:bodyPr wrap="none">
              <a:spAutoFit/>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r>
                <a:rPr lang="en-US" sz="2400" dirty="0">
                  <a:solidFill>
                    <a:srgbClr val="FF3300"/>
                  </a:solidFill>
                </a:rPr>
                <a:t>A</a:t>
              </a:r>
              <a:r>
                <a:rPr lang="en-US" sz="2400" dirty="0" smtClean="0">
                  <a:solidFill>
                    <a:srgbClr val="FF3300"/>
                  </a:solidFill>
                  <a:latin typeface="+mn-lt"/>
                </a:rPr>
                <a:t>’’</a:t>
              </a:r>
              <a:endParaRPr lang="en-US" sz="2400" dirty="0">
                <a:solidFill>
                  <a:srgbClr val="FF3300"/>
                </a:solidFill>
                <a:latin typeface="+mn-lt"/>
              </a:endParaRPr>
            </a:p>
          </p:txBody>
        </p:sp>
        <p:sp>
          <p:nvSpPr>
            <p:cNvPr id="73" name="Text Box 8"/>
            <p:cNvSpPr txBox="1">
              <a:spLocks noChangeArrowheads="1"/>
            </p:cNvSpPr>
            <p:nvPr/>
          </p:nvSpPr>
          <p:spPr bwMode="auto">
            <a:xfrm>
              <a:off x="1507" y="2157"/>
              <a:ext cx="292" cy="230"/>
            </a:xfrm>
            <a:prstGeom prst="rect">
              <a:avLst/>
            </a:prstGeom>
            <a:noFill/>
            <a:ln w="9525">
              <a:noFill/>
              <a:miter lim="800000"/>
              <a:headEnd/>
              <a:tailEnd/>
            </a:ln>
            <a:effectLst/>
          </p:spPr>
          <p:txBody>
            <a:bodyPr wrap="none">
              <a:spAutoFit/>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r>
                <a:rPr lang="en-US" sz="2400" dirty="0">
                  <a:solidFill>
                    <a:srgbClr val="FF3300"/>
                  </a:solidFill>
                </a:rPr>
                <a:t>B</a:t>
              </a:r>
              <a:r>
                <a:rPr lang="en-US" sz="2400" dirty="0" smtClean="0">
                  <a:solidFill>
                    <a:srgbClr val="FF3300"/>
                  </a:solidFill>
                  <a:latin typeface="+mn-lt"/>
                </a:rPr>
                <a:t>’’</a:t>
              </a:r>
              <a:endParaRPr lang="en-US" sz="2400" dirty="0">
                <a:solidFill>
                  <a:srgbClr val="FF3300"/>
                </a:solidFill>
                <a:latin typeface="+mn-lt"/>
              </a:endParaRPr>
            </a:p>
          </p:txBody>
        </p:sp>
        <p:sp>
          <p:nvSpPr>
            <p:cNvPr id="74" name="Text Box 9"/>
            <p:cNvSpPr txBox="1">
              <a:spLocks noChangeArrowheads="1"/>
            </p:cNvSpPr>
            <p:nvPr/>
          </p:nvSpPr>
          <p:spPr bwMode="auto">
            <a:xfrm>
              <a:off x="2954" y="2150"/>
              <a:ext cx="302" cy="230"/>
            </a:xfrm>
            <a:prstGeom prst="rect">
              <a:avLst/>
            </a:prstGeom>
            <a:noFill/>
            <a:ln w="9525">
              <a:noFill/>
              <a:miter lim="800000"/>
              <a:headEnd/>
              <a:tailEnd/>
            </a:ln>
            <a:effectLst/>
          </p:spPr>
          <p:txBody>
            <a:bodyPr wrap="none">
              <a:spAutoFit/>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r>
                <a:rPr lang="en-US" sz="2400" dirty="0">
                  <a:solidFill>
                    <a:srgbClr val="FF3300"/>
                  </a:solidFill>
                </a:rPr>
                <a:t>C</a:t>
              </a:r>
              <a:r>
                <a:rPr lang="en-US" sz="2400" dirty="0" smtClean="0">
                  <a:solidFill>
                    <a:srgbClr val="FF3300"/>
                  </a:solidFill>
                  <a:latin typeface="+mn-lt"/>
                </a:rPr>
                <a:t>’’</a:t>
              </a:r>
              <a:endParaRPr lang="en-US" sz="2400" dirty="0">
                <a:solidFill>
                  <a:srgbClr val="FF3300"/>
                </a:solidFill>
                <a:latin typeface="+mn-lt"/>
              </a:endParaRPr>
            </a:p>
          </p:txBody>
        </p:sp>
        <p:sp>
          <p:nvSpPr>
            <p:cNvPr id="75" name="Line 10"/>
            <p:cNvSpPr>
              <a:spLocks noChangeShapeType="1"/>
            </p:cNvSpPr>
            <p:nvPr/>
          </p:nvSpPr>
          <p:spPr bwMode="auto">
            <a:xfrm>
              <a:off x="1872" y="1985"/>
              <a:ext cx="48" cy="48"/>
            </a:xfrm>
            <a:prstGeom prst="line">
              <a:avLst/>
            </a:prstGeom>
            <a:noFill/>
            <a:ln w="9525">
              <a:solidFill>
                <a:srgbClr val="FF3300"/>
              </a:solidFill>
              <a:round/>
              <a:headEnd/>
              <a:tailEnd/>
            </a:ln>
            <a:effectLst/>
          </p:spPr>
          <p:txBody>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endParaRPr lang="en-US"/>
            </a:p>
          </p:txBody>
        </p:sp>
        <p:sp>
          <p:nvSpPr>
            <p:cNvPr id="76" name="Line 11"/>
            <p:cNvSpPr>
              <a:spLocks noChangeShapeType="1"/>
            </p:cNvSpPr>
            <p:nvPr/>
          </p:nvSpPr>
          <p:spPr bwMode="auto">
            <a:xfrm>
              <a:off x="2256" y="2256"/>
              <a:ext cx="0" cy="96"/>
            </a:xfrm>
            <a:prstGeom prst="line">
              <a:avLst/>
            </a:prstGeom>
            <a:noFill/>
            <a:ln w="9525">
              <a:solidFill>
                <a:srgbClr val="FF3300"/>
              </a:solidFill>
              <a:round/>
              <a:headEnd/>
              <a:tailEnd/>
            </a:ln>
            <a:effectLst/>
          </p:spPr>
          <p:txBody>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endParaRPr lang="en-US"/>
            </a:p>
          </p:txBody>
        </p:sp>
        <p:sp>
          <p:nvSpPr>
            <p:cNvPr id="77" name="Line 12"/>
            <p:cNvSpPr>
              <a:spLocks noChangeShapeType="1"/>
            </p:cNvSpPr>
            <p:nvPr/>
          </p:nvSpPr>
          <p:spPr bwMode="auto">
            <a:xfrm>
              <a:off x="2292" y="2256"/>
              <a:ext cx="0" cy="96"/>
            </a:xfrm>
            <a:prstGeom prst="line">
              <a:avLst/>
            </a:prstGeom>
            <a:noFill/>
            <a:ln w="9525">
              <a:solidFill>
                <a:srgbClr val="FF3300"/>
              </a:solidFill>
              <a:round/>
              <a:headEnd/>
              <a:tailEnd/>
            </a:ln>
            <a:effectLst/>
          </p:spPr>
          <p:txBody>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endParaRPr lang="en-US"/>
            </a:p>
          </p:txBody>
        </p:sp>
        <p:sp>
          <p:nvSpPr>
            <p:cNvPr id="78" name="Line 13"/>
            <p:cNvSpPr>
              <a:spLocks noChangeShapeType="1"/>
            </p:cNvSpPr>
            <p:nvPr/>
          </p:nvSpPr>
          <p:spPr bwMode="auto">
            <a:xfrm flipH="1">
              <a:off x="2448" y="2007"/>
              <a:ext cx="96" cy="0"/>
            </a:xfrm>
            <a:prstGeom prst="line">
              <a:avLst/>
            </a:prstGeom>
            <a:noFill/>
            <a:ln w="9525">
              <a:solidFill>
                <a:srgbClr val="FF3300"/>
              </a:solidFill>
              <a:round/>
              <a:headEnd/>
              <a:tailEnd/>
            </a:ln>
            <a:effectLst/>
          </p:spPr>
          <p:txBody>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endParaRPr lang="en-US"/>
            </a:p>
          </p:txBody>
        </p:sp>
        <p:sp>
          <p:nvSpPr>
            <p:cNvPr id="79" name="Line 14"/>
            <p:cNvSpPr>
              <a:spLocks noChangeShapeType="1"/>
            </p:cNvSpPr>
            <p:nvPr/>
          </p:nvSpPr>
          <p:spPr bwMode="auto">
            <a:xfrm>
              <a:off x="2496" y="1981"/>
              <a:ext cx="0" cy="48"/>
            </a:xfrm>
            <a:prstGeom prst="line">
              <a:avLst/>
            </a:prstGeom>
            <a:noFill/>
            <a:ln w="9525">
              <a:solidFill>
                <a:srgbClr val="FF3300"/>
              </a:solidFill>
              <a:round/>
              <a:headEnd/>
              <a:tailEnd/>
            </a:ln>
            <a:effectLst/>
          </p:spPr>
          <p:txBody>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endParaRPr lang="en-US"/>
            </a:p>
          </p:txBody>
        </p:sp>
      </p:grpSp>
    </p:spTree>
    <p:extLst>
      <p:ext uri="{BB962C8B-B14F-4D97-AF65-F5344CB8AC3E}">
        <p14:creationId xmlns:p14="http://schemas.microsoft.com/office/powerpoint/2010/main" val="417240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par>
                                <p:cTn id="16" presetID="31"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arn(inVertical)">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wipe(down)">
                                      <p:cBhvr>
                                        <p:cTn id="36" dur="500"/>
                                        <p:tgtEl>
                                          <p:spTgt spid="3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wipe(down)">
                                      <p:cBhvr>
                                        <p:cTn id="41" dur="500"/>
                                        <p:tgtEl>
                                          <p:spTgt spid="6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down)">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barn(inVertical)">
                                      <p:cBhvr>
                                        <p:cTn id="51" dur="500"/>
                                        <p:tgtEl>
                                          <p:spTgt spid="3">
                                            <p:txEl>
                                              <p:pRg st="8" end="8"/>
                                            </p:txEl>
                                          </p:spTgt>
                                        </p:tgtEl>
                                      </p:cBhvr>
                                    </p:animEffect>
                                  </p:childTnLst>
                                </p:cTn>
                              </p:par>
                              <p:par>
                                <p:cTn id="52" presetID="16" presetClass="entr" presetSubtype="21" fill="hold" nodeType="with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barn(inVertical)">
                                      <p:cBhvr>
                                        <p:cTn id="5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1357</TotalTime>
  <Words>1097</Words>
  <Application>Microsoft Office PowerPoint</Application>
  <PresentationFormat>Custom</PresentationFormat>
  <Paragraphs>211</Paragraphs>
  <Slides>17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Office Theme</vt:lpstr>
      <vt:lpstr>Phương trình</vt:lpstr>
      <vt:lpstr>PowerPoint Presentation</vt:lpstr>
      <vt:lpstr>        KIỂM TRA BAI CŨ</vt:lpstr>
      <vt:lpstr>Em có nhận xét gì về hình dạng và kích thước của các hình dưới đây?</vt:lpstr>
      <vt:lpstr>PowerPoint Presentation</vt:lpstr>
      <vt:lpstr>1.Tam giác đồng dạng</vt:lpstr>
      <vt:lpstr>GIẢI</vt:lpstr>
      <vt:lpstr>Tam giác A’B’C’ đồng dạng với tam giác ABC khi nào?</vt:lpstr>
      <vt:lpstr>Lưu ý: Khi viết tỉ số k của ∆A’B’C’∽∆ABC thì cạnh của tam giác thứ nhất (∆A’B’C’) viết trên, cạnh tương ứng của tam giác thứ hai (∆ABC) viết dưới.</vt:lpstr>
      <vt:lpstr>Tính chất 1:Mỗi tam giác đồng dạng với chính nó.</vt:lpstr>
      <vt:lpstr>2.Định lí</vt:lpstr>
      <vt:lpstr>Định lí: Nếu một đường thẳng cắt hai cạnh của tam giác và song song với canh còn lại thì nó tạo thành một tam giác mới đồng dạng với tam giác đã cho. </vt:lpstr>
      <vt:lpstr>Chứng minh định lí</vt:lpstr>
      <vt:lpstr>Chú ý:Định lí cũng đúng cho trường hợp đường thẳng a cắt phần kéo dài hai cạnh của tam giác và song song với cạnh còn lại.</vt:lpstr>
      <vt:lpstr>    Củng cố</vt:lpstr>
      <vt:lpstr>Bài 2:    Điền dấu “X” vào ô thích hợp.</vt:lpstr>
      <vt:lpstr>HƯỚNG DẪN VỀ NHÀ</vt:lpstr>
      <vt:lpstr>Giờ học đến đây là hết!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TUOI</dc:creator>
  <cp:lastModifiedBy>asus</cp:lastModifiedBy>
  <cp:revision>168</cp:revision>
  <dcterms:created xsi:type="dcterms:W3CDTF">2017-02-19T13:32:07Z</dcterms:created>
  <dcterms:modified xsi:type="dcterms:W3CDTF">2018-01-18T15:10:37Z</dcterms:modified>
</cp:coreProperties>
</file>